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83" r:id="rId5"/>
    <p:sldId id="329" r:id="rId6"/>
    <p:sldId id="361" r:id="rId7"/>
    <p:sldId id="386" r:id="rId8"/>
    <p:sldId id="401" r:id="rId9"/>
    <p:sldId id="402" r:id="rId10"/>
    <p:sldId id="384" r:id="rId11"/>
    <p:sldId id="362" r:id="rId12"/>
    <p:sldId id="387" r:id="rId13"/>
    <p:sldId id="388" r:id="rId14"/>
    <p:sldId id="403" r:id="rId15"/>
    <p:sldId id="408" r:id="rId16"/>
    <p:sldId id="409" r:id="rId17"/>
    <p:sldId id="389" r:id="rId18"/>
    <p:sldId id="397" r:id="rId19"/>
    <p:sldId id="392" r:id="rId20"/>
    <p:sldId id="393" r:id="rId21"/>
    <p:sldId id="394" r:id="rId22"/>
    <p:sldId id="395" r:id="rId23"/>
    <p:sldId id="398" r:id="rId24"/>
    <p:sldId id="399" r:id="rId25"/>
    <p:sldId id="400" r:id="rId26"/>
    <p:sldId id="405" r:id="rId27"/>
    <p:sldId id="404" r:id="rId28"/>
    <p:sldId id="407" r:id="rId29"/>
    <p:sldId id="381" r:id="rId30"/>
    <p:sldId id="406" r:id="rId31"/>
  </p:sldIdLst>
  <p:sldSz cx="12192000" cy="6858000"/>
  <p:notesSz cx="9388475" cy="7102475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Лекция 1" id="{ACC24B29-0CC7-491A-A98A-CF7CBDBE501E}">
          <p14:sldIdLst>
            <p14:sldId id="383"/>
            <p14:sldId id="329"/>
            <p14:sldId id="361"/>
            <p14:sldId id="386"/>
            <p14:sldId id="401"/>
            <p14:sldId id="402"/>
            <p14:sldId id="384"/>
            <p14:sldId id="362"/>
            <p14:sldId id="387"/>
            <p14:sldId id="388"/>
            <p14:sldId id="403"/>
            <p14:sldId id="408"/>
            <p14:sldId id="409"/>
            <p14:sldId id="389"/>
            <p14:sldId id="397"/>
            <p14:sldId id="392"/>
            <p14:sldId id="393"/>
            <p14:sldId id="394"/>
            <p14:sldId id="395"/>
            <p14:sldId id="398"/>
            <p14:sldId id="399"/>
            <p14:sldId id="400"/>
            <p14:sldId id="405"/>
            <p14:sldId id="404"/>
            <p14:sldId id="407"/>
            <p14:sldId id="381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AF"/>
    <a:srgbClr val="2085B9"/>
    <a:srgbClr val="FFC000"/>
    <a:srgbClr val="F8F808"/>
    <a:srgbClr val="FFFFB9"/>
    <a:srgbClr val="AC3201"/>
    <a:srgbClr val="000000"/>
    <a:srgbClr val="E6E6E6"/>
    <a:srgbClr val="DC5924"/>
    <a:srgbClr val="B74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7459" autoAdjust="0"/>
  </p:normalViewPr>
  <p:slideViewPr>
    <p:cSldViewPr snapToGrid="0">
      <p:cViewPr varScale="1">
        <p:scale>
          <a:sx n="110" d="100"/>
          <a:sy n="110" d="100"/>
        </p:scale>
        <p:origin x="114" y="2058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1482"/>
    </p:cViewPr>
  </p:sorterViewPr>
  <p:notesViewPr>
    <p:cSldViewPr snapToGrid="0">
      <p:cViewPr varScale="1">
        <p:scale>
          <a:sx n="127" d="100"/>
          <a:sy n="127" d="100"/>
        </p:scale>
        <p:origin x="198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pPr rtl="0"/>
            <a:fld id="{A5484A8C-32F5-4EA2-89BC-F4F20C2F1F2B}" type="datetime1">
              <a:rPr lang="ru-RU" noProof="1" smtClean="0"/>
              <a:t>25.02.2023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DBAA5490-FD59-4087-AC7E-016E8A4124C4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35349BE-49F4-4400-AFD2-1EF78FE6C96A}" type="datetime1">
              <a:rPr lang="ru-RU" noProof="1" smtClean="0"/>
              <a:pPr/>
              <a:t>25.02.2023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4CBCEA92-F142-4D57-B507-37BDAF44710C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noProof="1"/>
              <a:t>Чтобы использовать этот слайд анимированного заголовка с новым изображением: 1) Переместите верхнюю полупрозрачную фигуру в сторону. 2) Удалите изображение. 3) Щелкните значок рисунка, чтобы добавить новый рисунок. 4) Верните полупрозрачную фигуру в исходное положение. 5) Измените текст на слайде.</a:t>
            </a:r>
          </a:p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858909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14728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586287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32288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10715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76224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121280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19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54500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888445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91621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86560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27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31794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804969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80562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029100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92786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672003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ru-RU" noProof="1" smtClean="0"/>
              <a:t>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74234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ЗАГОЛОВОК ИЛИ ПЕРЕХО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Овал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Овал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219939" y="24239"/>
            <a:ext cx="9107555" cy="4524315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2264723"/>
          </a:xfrm>
        </p:spPr>
        <p:txBody>
          <a:bodyPr wrap="square" lIns="146304" rIns="146304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529137"/>
          </a:xfrm>
        </p:spPr>
        <p:txBody>
          <a:bodyPr lIns="182880" tIns="146304" rIns="182880" rtlCol="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5" name="Текст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529137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, 5 столбцов текста меньшего разм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 rtlCol="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Объект 2"/>
          <p:cNvSpPr>
            <a:spLocks noGrp="1"/>
          </p:cNvSpPr>
          <p:nvPr>
            <p:ph idx="14"/>
          </p:nvPr>
        </p:nvSpPr>
        <p:spPr>
          <a:xfrm>
            <a:off x="4168631" y="2598128"/>
            <a:ext cx="3840480" cy="2524794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Второй уровень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Третий уровень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Четвертый уровень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Объект 2"/>
          <p:cNvSpPr>
            <a:spLocks noGrp="1"/>
          </p:cNvSpPr>
          <p:nvPr>
            <p:ph idx="15"/>
          </p:nvPr>
        </p:nvSpPr>
        <p:spPr>
          <a:xfrm>
            <a:off x="8158238" y="2598128"/>
            <a:ext cx="3773077" cy="2524794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Второй уровень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Третий уровень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Четвертый уровень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Полилиния: Фигура 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978729"/>
          </a:xfrm>
        </p:spPr>
        <p:txBody>
          <a:bodyPr rtlCol="0"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ЩЕЛКНИТЕ, ЧТОБЫ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2879003" y="419101"/>
            <a:ext cx="9084398" cy="1364786"/>
          </a:xfrm>
        </p:spPr>
        <p:txBody>
          <a:bodyPr rtlCol="0"/>
          <a:lstStyle/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7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, 5 столбцов текста меньшего разм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7" name="Объект 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Объект 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Объект 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1" name="Объект 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1870769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Образец заголовка</a:t>
            </a:r>
          </a:p>
        </p:txBody>
      </p:sp>
      <p:sp>
        <p:nvSpPr>
          <p:cNvPr id="17" name="Объект 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8" name="Объект 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 rtlCol="0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/>
              <a:t>#</a:t>
            </a:r>
          </a:p>
        </p:txBody>
      </p:sp>
      <p:sp>
        <p:nvSpPr>
          <p:cNvPr id="19" name="Объект 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  <p:sp>
        <p:nvSpPr>
          <p:cNvPr id="20" name="Объект 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  <p:sp>
        <p:nvSpPr>
          <p:cNvPr id="21" name="Объект 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ru-RU" noProof="1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изображения, или перейдите в сеть...</a:t>
            </a:r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0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1802836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5AE1514C-5E56-4738-A1FF-4B1CFD2A3E36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2" name="Номер слайда 7" hidden="1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4997E989-D798-4C62-8E93-3D2D613C2488}" type="slidenum">
              <a:rPr lang="ru-RU" noProof="1" smtClean="0">
                <a:solidFill>
                  <a:schemeClr val="bg1"/>
                </a:solidFill>
              </a:rPr>
              <a:pPr/>
              <a:t>‹#›</a:t>
            </a:fld>
            <a:endParaRPr lang="ru-RU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Правый фото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6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0" name="Объект 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1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текста</a:t>
            </a:r>
          </a:p>
        </p:txBody>
      </p:sp>
      <p:sp>
        <p:nvSpPr>
          <p:cNvPr id="11" name="Объект 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2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/>
              <a:t>Фотомакет 50/50</a:t>
            </a:r>
          </a:p>
        </p:txBody>
      </p:sp>
      <p:sp>
        <p:nvSpPr>
          <p:cNvPr id="9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rtlCol="0"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9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 РАЗДЕЛОВ с числом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олилиния: Фигура 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Нижний колонтитул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1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rtl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ru-RU" noProof="1"/>
              <a:t>СТИЛЬ ОБРАЗЦА ЗАГОЛОВКА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904350"/>
          </a:xfrm>
        </p:spPr>
        <p:txBody>
          <a:bodyPr rtlCol="0"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1"/>
              <a:t>Добавьте здесь заголовок раздела</a:t>
            </a:r>
          </a:p>
          <a:p>
            <a:pPr lvl="1" rtl="0"/>
            <a:r>
              <a:rPr lang="ru-RU" noProof="1"/>
              <a:t>1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757130"/>
          </a:xfrm>
        </p:spPr>
        <p:txBody>
          <a:bodyPr lIns="457200" rIns="457200" rtlCol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400" b="0" i="0" u="none" strike="noStrike" kern="1200" cap="none" spc="0" normalizeH="0" noProof="1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Добавьте краткое обобщающее предложение, посвященное заголовку или высказыванию выше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rtlCol="0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noProof="1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Левый фотомакет с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rtlCol="0" anchor="ctr" anchorCtr="0">
            <a:noAutofit/>
          </a:bodyPr>
          <a:lstStyle>
            <a:lvl1pPr algn="r">
              <a:defRPr baseline="0"/>
            </a:lvl1pPr>
          </a:lstStyle>
          <a:p>
            <a:pPr rtl="0"/>
            <a:r>
              <a:rPr lang="ru-RU" noProof="1"/>
              <a:t>Изображение без полей</a:t>
            </a:r>
          </a:p>
        </p:txBody>
      </p:sp>
      <p:sp>
        <p:nvSpPr>
          <p:cNvPr id="7" name="Объект 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ru-RU" noProof="1"/>
              <a:t>#</a:t>
            </a:r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ru-RU" noProof="1"/>
              <a:t>Заголовок</a:t>
            </a:r>
          </a:p>
        </p:txBody>
      </p:sp>
      <p:sp>
        <p:nvSpPr>
          <p:cNvPr id="13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2264723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1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lIns="91440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3748719"/>
          </a:xfrm>
          <a:prstGeom prst="rect">
            <a:avLst/>
          </a:prstGeom>
        </p:spPr>
        <p:txBody>
          <a:bodyPr rtlCol="0"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1421928"/>
          </a:xfrm>
        </p:spPr>
        <p:txBody>
          <a:bodyPr rtlCol="0"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 noProof="1"/>
              <a:t>ИЗМЕНИТЬ 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усто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0" y="0"/>
            <a:ext cx="12066954" cy="6858000"/>
          </a:xfrm>
        </p:spPr>
        <p:txBody>
          <a:bodyPr rtlCol="0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шаг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75"/>
            <a:ext cx="12191998" cy="685164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6" name="Надпись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434662" y="93791"/>
            <a:ext cx="3322677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50" b="0" i="0" u="none" strike="noStrike" kern="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| Щелкните, чтобы </a:t>
            </a:r>
            <a:r>
              <a:rPr lang="ru-RU" sz="1050" b="1" i="0" u="none" strike="noStrike" kern="0" cap="none" spc="0" normalizeH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узнать больше</a:t>
            </a:r>
          </a:p>
        </p:txBody>
      </p:sp>
      <p:sp>
        <p:nvSpPr>
          <p:cNvPr id="7" name="Надпись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tx1"/>
                </a:solidFill>
              </a:rPr>
              <a:t>Neal Creative </a:t>
            </a:r>
            <a:r>
              <a:rPr lang="ru-RU" sz="900" kern="120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tx1"/>
                </a:solidFill>
              </a:rPr>
              <a:t> </a:t>
            </a:r>
            <a:endParaRPr lang="ru-RU" sz="1000" b="1" noProof="1">
              <a:solidFill>
                <a:schemeClr val="tx1"/>
              </a:solidFill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4118082"/>
            <a:ext cx="1800444" cy="1927264"/>
            <a:chOff x="5976075" y="3634505"/>
            <a:chExt cx="1800444" cy="1927264"/>
          </a:xfrm>
        </p:grpSpPr>
        <p:pic>
          <p:nvPicPr>
            <p:cNvPr id="9" name="Рисунок 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282988"/>
              <a:ext cx="860601" cy="1278781"/>
            </a:xfrm>
            <a:prstGeom prst="rect">
              <a:avLst/>
            </a:prstGeom>
          </p:spPr>
        </p:pic>
        <p:sp>
          <p:nvSpPr>
            <p:cNvPr id="10" name="Надпись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800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СОВЕТ </a:t>
              </a:r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Используйте встроенную ц</a:t>
              </a:r>
              <a:r>
                <a:rPr lang="ru-RU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ветовую палитру с зеленым и желтым цветом для выносок и выделений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ЗАГОЛОВОК ИЛИ ПЕРЕХО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Овал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Овал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Овал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219939" y="24239"/>
            <a:ext cx="9107555" cy="4524315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  <p:sp>
        <p:nvSpPr>
          <p:cNvPr id="8" name="Надпись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ru-RU" sz="900" kern="1200" noProof="1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ru-RU" sz="1000" b="1" noProof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2264723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12" name="Надпись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3401624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0" i="0" u="none" strike="noStrike" kern="0" cap="none" spc="0" normalizeH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| Щелкните, чтобы </a:t>
            </a:r>
            <a:r>
              <a:rPr lang="ru-RU" sz="1100" b="1" i="0" u="none" strike="noStrike" kern="0" cap="none" spc="0" normalizeH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узнать больше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590931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1" name="Номер слайда 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13" name="Надпись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noProof="1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ru-RU" sz="900" kern="1200" noProof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ru-RU" sz="1000" noProof="1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ru-RU" sz="1000" b="1" noProof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РАЗДЕЛОВ С КОЛЬЦЕВОЙ ОСНОВО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448777" y="2183824"/>
            <a:ext cx="5208335" cy="2431435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1"/>
              <a:t>ЩЕЛКНИТЕ, ЧТОБЫ ИЗМЕНИТЬ ЗАГОЛОВОК</a:t>
            </a:r>
          </a:p>
        </p:txBody>
      </p:sp>
      <p:sp>
        <p:nvSpPr>
          <p:cNvPr id="9" name="точки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емный вариант цитаты (ВЫРАВНИВАНИЕ СЛЕВА)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 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мный вариант цитаты (ПО ЦЕНТРУ)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емный вариант цитаты (ВЫРАВНИВАНИЕ СЛЕВА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 ПОЛУЖИРНЫЙ</a:t>
            </a:r>
          </a:p>
        </p:txBody>
      </p:sp>
      <p:sp>
        <p:nvSpPr>
          <p:cNvPr id="7" name="Полилиния: Фигура 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ветлый вариант цитаты (ПО ЦЕНТРУ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адпись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11500" noProof="1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ru-RU" sz="2800" noProof="1">
              <a:solidFill>
                <a:schemeClr val="accent4"/>
              </a:solidFill>
            </a:endParaRP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1"/>
              <a:t>— Имя и компанию или источник можно разместить здесь</a:t>
            </a:r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ru-RU" noProof="1"/>
              <a:t>"ЦИТАТА".</a:t>
            </a:r>
          </a:p>
          <a:p>
            <a:pPr lvl="1" rtl="0"/>
            <a:r>
              <a:rPr lang="ru-RU" noProof="1"/>
              <a:t>ПОЛУЖИРНЫЙ</a:t>
            </a:r>
          </a:p>
        </p:txBody>
      </p:sp>
      <p:sp>
        <p:nvSpPr>
          <p:cNvPr id="7" name="Номер слайда 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емная выноска с небольшим текстом (без маркера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Выноска с небольшим текстом (без маркер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2031325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ru-RU" noProof="1"/>
              <a:t>Короткое введение</a:t>
            </a:r>
            <a:br>
              <a:rPr lang="ru-RU" noProof="1"/>
            </a:br>
            <a:r>
              <a:rPr lang="ru-RU" noProof="1"/>
              <a:t>для данных с представлением</a:t>
            </a:r>
            <a:br>
              <a:rPr lang="ru-RU" noProof="1"/>
            </a:br>
            <a:r>
              <a:rPr lang="ru-RU" noProof="1"/>
              <a:t>пунктов по одному улучшает понимание.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5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5AE1514C-5E56-4738-A1FF-4B1CFD2A3E36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2" name="Текст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  <p:sp>
        <p:nvSpPr>
          <p:cNvPr id="13" name="Текст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ru-RU" noProof="1" smtClean="0"/>
              <a:t>Образец текста</a:t>
            </a:r>
          </a:p>
          <a:p>
            <a:pPr lvl="1" rtl="0"/>
            <a:r>
              <a:rPr lang="ru-RU" noProof="1" smtClean="0"/>
              <a:t>Второй уровень</a:t>
            </a:r>
          </a:p>
          <a:p>
            <a:pPr lvl="2" rtl="0"/>
            <a:r>
              <a:rPr lang="ru-RU" noProof="1" smtClean="0"/>
              <a:t>Третий уровень</a:t>
            </a:r>
          </a:p>
          <a:p>
            <a:pPr lvl="3" rtl="0"/>
            <a:r>
              <a:rPr lang="ru-RU" noProof="1" smtClean="0"/>
              <a:t>Четвертый уровень</a:t>
            </a:r>
          </a:p>
          <a:p>
            <a:pPr lvl="4" rtl="0"/>
            <a:r>
              <a:rPr lang="ru-RU" noProof="1" smtClean="0"/>
              <a:t>Пятый уровень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 rtl="0"/>
            <a:r>
              <a:rPr lang="ru-RU" noProof="1"/>
              <a:t>Образец текста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4" name="Овал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Прямоугольник 45"/>
          <p:cNvSpPr/>
          <p:nvPr/>
        </p:nvSpPr>
        <p:spPr>
          <a:xfrm flipH="1">
            <a:off x="7891721" y="4423708"/>
            <a:ext cx="2995659" cy="8519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>
              <a:lnSpc>
                <a:spcPct val="90000"/>
              </a:lnSpc>
            </a:pPr>
            <a:r>
              <a:rPr lang="ru-RU" sz="2800" noProof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Теория</a:t>
            </a:r>
            <a:endParaRPr lang="ru-RU" sz="2800" noProof="1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Заголовок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endParaRPr lang="ru-RU" sz="8800" spc="-300" noProof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9465444" cy="1311128"/>
          </a:xfrm>
        </p:spPr>
        <p:txBody>
          <a:bodyPr rtlCol="0"/>
          <a:lstStyle/>
          <a:p>
            <a:pPr rtl="0"/>
            <a:r>
              <a:rPr lang="ru-RU" noProof="1" smtClean="0"/>
              <a:t>Лекция 1</a:t>
            </a:r>
            <a:endParaRPr lang="ru-RU" noProof="1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/>
          </p:nvPr>
        </p:nvSpPr>
        <p:spPr>
          <a:xfrm>
            <a:off x="1396266" y="3683726"/>
            <a:ext cx="9461500" cy="878398"/>
          </a:xfrm>
        </p:spPr>
        <p:txBody>
          <a:bodyPr rtlCol="0"/>
          <a:lstStyle/>
          <a:p>
            <a:pPr rtl="0"/>
            <a:r>
              <a:rPr lang="ru-RU" noProof="1" smtClean="0"/>
              <a:t>Введение в базы данных </a:t>
            </a:r>
            <a:endParaRPr lang="ru-RU" noProof="1"/>
          </a:p>
        </p:txBody>
      </p:sp>
      <p:sp>
        <p:nvSpPr>
          <p:cNvPr id="19" name="Полилиния: Фигура 18"/>
          <p:cNvSpPr/>
          <p:nvPr/>
        </p:nvSpPr>
        <p:spPr>
          <a:xfrm>
            <a:off x="7066474" y="4605612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бъект 46"/>
          <p:cNvSpPr txBox="1">
            <a:spLocks/>
          </p:cNvSpPr>
          <p:nvPr/>
        </p:nvSpPr>
        <p:spPr>
          <a:xfrm>
            <a:off x="633046" y="301921"/>
            <a:ext cx="11025721" cy="1607737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noProof="1" smtClean="0"/>
              <a:t>Но можно назначить сотрудника Петруху главным по Эксельке, организовав тем самым своего рода СУБД</a:t>
            </a:r>
            <a:endParaRPr lang="ru-RU" sz="3200" noProof="1"/>
          </a:p>
        </p:txBody>
      </p:sp>
      <p:pic>
        <p:nvPicPr>
          <p:cNvPr id="1026" name="Picture 2" descr="https://thecode.media/wp-content/uploads/2020/08/database3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8"/>
          <a:stretch/>
        </p:blipFill>
        <p:spPr bwMode="auto">
          <a:xfrm>
            <a:off x="1909919" y="1668940"/>
            <a:ext cx="8471974" cy="449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2742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38125" y="228600"/>
            <a:ext cx="2457450" cy="902927"/>
          </a:xfrm>
        </p:spPr>
        <p:txBody>
          <a:bodyPr rtlCol="0"/>
          <a:lstStyle/>
          <a:p>
            <a:pPr rtl="0"/>
            <a:r>
              <a:rPr lang="ru-RU" sz="2600" noProof="1" smtClean="0"/>
              <a:t>Нормализация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2936153" y="314325"/>
            <a:ext cx="8922472" cy="1238250"/>
          </a:xfrm>
        </p:spPr>
        <p:txBody>
          <a:bodyPr rtlCol="0"/>
          <a:lstStyle/>
          <a:p>
            <a:pPr algn="just">
              <a:spcBef>
                <a:spcPct val="0"/>
              </a:spcBef>
              <a:spcAft>
                <a:spcPts val="1800"/>
              </a:spcAft>
            </a:pPr>
            <a:r>
              <a:rPr lang="ru-RU" sz="2800" b="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Нормализация – разбиение таблицы на две или более таблицы с целью предотвращения избыточности или потери данных</a:t>
            </a:r>
            <a:endParaRPr lang="ru-RU" sz="2800" b="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Текст 14"/>
          <p:cNvSpPr txBox="1">
            <a:spLocks/>
          </p:cNvSpPr>
          <p:nvPr/>
        </p:nvSpPr>
        <p:spPr>
          <a:xfrm>
            <a:off x="6529483" y="2161857"/>
            <a:ext cx="3969740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Виды нормализации:</a:t>
            </a:r>
            <a:endParaRPr lang="ru-RU" sz="2800" b="1" dirty="0">
              <a:solidFill>
                <a:srgbClr val="FFC000"/>
              </a:solidFill>
            </a:endParaRPr>
          </a:p>
        </p:txBody>
      </p:sp>
      <p:grpSp>
        <p:nvGrpSpPr>
          <p:cNvPr id="27" name="Группа 26"/>
          <p:cNvGrpSpPr/>
          <p:nvPr/>
        </p:nvGrpSpPr>
        <p:grpSpPr>
          <a:xfrm>
            <a:off x="89078" y="1771408"/>
            <a:ext cx="4304573" cy="4632358"/>
            <a:chOff x="89078" y="1771408"/>
            <a:chExt cx="4304573" cy="4632358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55336" y1="58108" x2="62451" y2="56081"/>
                          <a14:backgroundMark x1="68379" y1="73649" x2="69170" y2="709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93506" y="1771408"/>
              <a:ext cx="3000145" cy="1755026"/>
            </a:xfrm>
            <a:prstGeom prst="rect">
              <a:avLst/>
            </a:prstGeom>
          </p:spPr>
        </p:pic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078" y="2414570"/>
              <a:ext cx="3463833" cy="3989196"/>
            </a:xfrm>
            <a:prstGeom prst="rect">
              <a:avLst/>
            </a:prstGeom>
          </p:spPr>
        </p:pic>
        <p:sp>
          <p:nvSpPr>
            <p:cNvPr id="26" name="Объект 9"/>
            <p:cNvSpPr txBox="1">
              <a:spLocks/>
            </p:cNvSpPr>
            <p:nvPr/>
          </p:nvSpPr>
          <p:spPr>
            <a:xfrm rot="21170246">
              <a:off x="1835656" y="2260349"/>
              <a:ext cx="2143286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3000"/>
                </a:spcAft>
                <a:buFont typeface="Arial" panose="020B0604020202020204" pitchFamily="34" charset="0"/>
                <a:buNone/>
                <a:defRPr sz="2400" b="1" kern="1200">
                  <a:gradFill>
                    <a:gsLst>
                      <a:gs pos="15000">
                        <a:schemeClr val="tx2"/>
                      </a:gs>
                      <a:gs pos="47000">
                        <a:schemeClr val="tx2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lang="en-US" sz="2000" kern="1200" dirty="0">
                  <a:solidFill>
                    <a:schemeClr val="tx1"/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2pPr>
              <a:lvl3pPr marL="0" indent="0" algn="ctr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Aft>
                  <a:spcPts val="2400"/>
                </a:spcAft>
              </a:pPr>
              <a:r>
                <a:rPr lang="ru-RU" sz="2000" noProof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Я нормальный!!!</a:t>
              </a:r>
              <a:endParaRPr lang="ru-RU" sz="2000" noProof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9" name="Объект 46"/>
          <p:cNvSpPr txBox="1">
            <a:spLocks/>
          </p:cNvSpPr>
          <p:nvPr/>
        </p:nvSpPr>
        <p:spPr>
          <a:xfrm>
            <a:off x="4190167" y="3003687"/>
            <a:ext cx="331647" cy="861918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0" name="Объект 3"/>
          <p:cNvSpPr txBox="1">
            <a:spLocks/>
          </p:cNvSpPr>
          <p:nvPr/>
        </p:nvSpPr>
        <p:spPr>
          <a:xfrm>
            <a:off x="5170082" y="2911179"/>
            <a:ext cx="6688543" cy="95442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Первая нормальная форма - это когда в таблице нет повторяющихся строк, а каждая ячейка хранит одно значение</a:t>
            </a:r>
          </a:p>
        </p:txBody>
      </p:sp>
      <p:sp>
        <p:nvSpPr>
          <p:cNvPr id="31" name="Прямоугольник 30"/>
          <p:cNvSpPr/>
          <p:nvPr/>
        </p:nvSpPr>
        <p:spPr>
          <a:xfrm rot="5400000">
            <a:off x="4573303" y="3374745"/>
            <a:ext cx="93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2" name="Объект 46"/>
          <p:cNvSpPr txBox="1">
            <a:spLocks/>
          </p:cNvSpPr>
          <p:nvPr/>
        </p:nvSpPr>
        <p:spPr>
          <a:xfrm>
            <a:off x="4190166" y="4500333"/>
            <a:ext cx="331647" cy="861918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33" name="Объект 3"/>
          <p:cNvSpPr txBox="1">
            <a:spLocks/>
          </p:cNvSpPr>
          <p:nvPr/>
        </p:nvSpPr>
        <p:spPr>
          <a:xfrm>
            <a:off x="5170081" y="4407825"/>
            <a:ext cx="6688543" cy="95442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Вторая нормальная форма - это когда в таблица находится в 1й нормальной форме, а также имеет первичный ключ</a:t>
            </a:r>
          </a:p>
        </p:txBody>
      </p:sp>
      <p:sp>
        <p:nvSpPr>
          <p:cNvPr id="34" name="Прямоугольник 33"/>
          <p:cNvSpPr/>
          <p:nvPr/>
        </p:nvSpPr>
        <p:spPr>
          <a:xfrm rot="5400000">
            <a:off x="4573302" y="4871391"/>
            <a:ext cx="93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10307492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5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6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 p14:presetBounceEnd="512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200">
                                          <p:cBhvr additive="base">
                                            <p:cTn id="28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200">
                                          <p:cBhvr additive="base">
                                            <p:cTn id="29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29" grpId="0"/>
          <p:bldP spid="30" grpId="0"/>
          <p:bldP spid="31" grpId="0" animBg="1"/>
          <p:bldP spid="32" grpId="0"/>
          <p:bldP spid="33" grpId="0"/>
          <p:bldP spid="3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29" grpId="0"/>
          <p:bldP spid="30" grpId="0"/>
          <p:bldP spid="31" grpId="0" animBg="1"/>
          <p:bldP spid="32" grpId="0"/>
          <p:bldP spid="33" grpId="0"/>
          <p:bldP spid="34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38125" y="314325"/>
            <a:ext cx="2457450" cy="452432"/>
          </a:xfrm>
        </p:spPr>
        <p:txBody>
          <a:bodyPr rtlCol="0"/>
          <a:lstStyle/>
          <a:p>
            <a:pPr rtl="0"/>
            <a:r>
              <a:rPr lang="ru-RU" sz="2600" noProof="1" smtClean="0"/>
              <a:t>Витрины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2936153" y="167710"/>
            <a:ext cx="8922472" cy="1255728"/>
          </a:xfrm>
        </p:spPr>
        <p:txBody>
          <a:bodyPr rtlCol="0"/>
          <a:lstStyle/>
          <a:p>
            <a:pPr algn="just">
              <a:spcBef>
                <a:spcPct val="0"/>
              </a:spcBef>
              <a:spcAft>
                <a:spcPts val="1800"/>
              </a:spcAft>
            </a:pPr>
            <a:r>
              <a:rPr lang="ru-RU" sz="2800" b="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Витрина – это набор структурированных данных, которые объеденены по определённой теме или задаче</a:t>
            </a:r>
            <a:endParaRPr lang="ru-RU" sz="2800" b="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Текст 21"/>
          <p:cNvSpPr txBox="1">
            <a:spLocks/>
          </p:cNvSpPr>
          <p:nvPr/>
        </p:nvSpPr>
        <p:spPr>
          <a:xfrm>
            <a:off x="499382" y="2080119"/>
            <a:ext cx="7173415" cy="37981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ru-RU" sz="2800" noProof="1" smtClean="0">
                <a:solidFill>
                  <a:srgbClr val="FFC000"/>
                </a:solidFill>
              </a:rPr>
              <a:t>Пример</a:t>
            </a:r>
          </a:p>
          <a:p>
            <a:r>
              <a:rPr lang="ru-RU" b="0" noProof="1" smtClean="0"/>
              <a:t>Предположим, есть БД, содержащая в себе две таблицы: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0" noProof="1" smtClean="0"/>
              <a:t>Таблица 1 (</a:t>
            </a:r>
            <a:r>
              <a:rPr lang="en-US" b="0" noProof="1" smtClean="0"/>
              <a:t>id</a:t>
            </a:r>
            <a:r>
              <a:rPr lang="ru-RU" b="0" noProof="1" smtClean="0"/>
              <a:t>-студента и ФИО студента)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0" noProof="1" smtClean="0"/>
              <a:t>Таблица 2 (</a:t>
            </a:r>
            <a:r>
              <a:rPr lang="en-US" b="0" noProof="1" smtClean="0"/>
              <a:t>id-</a:t>
            </a:r>
            <a:r>
              <a:rPr lang="ru-RU" b="0" noProof="1" smtClean="0"/>
              <a:t>студента и его успеваемость)</a:t>
            </a:r>
          </a:p>
          <a:p>
            <a:r>
              <a:rPr lang="ru-RU" b="0" noProof="1" smtClean="0"/>
              <a:t>По этим двум таблицам можно, например, построить витрину, которая будет содержать поля: ФИО студента и его успеваемость</a:t>
            </a:r>
          </a:p>
          <a:p>
            <a:endParaRPr lang="ru-RU" b="0" noProof="1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428" y="2325254"/>
            <a:ext cx="3337170" cy="330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472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38125" y="314325"/>
            <a:ext cx="2457450" cy="812530"/>
          </a:xfrm>
        </p:spPr>
        <p:txBody>
          <a:bodyPr rtlCol="0"/>
          <a:lstStyle/>
          <a:p>
            <a:pPr rtl="0"/>
            <a:r>
              <a:rPr lang="ru-RU" sz="2600" noProof="1" smtClean="0"/>
              <a:t>Парадигмы витрин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2936153" y="167710"/>
            <a:ext cx="8922472" cy="1255728"/>
          </a:xfrm>
        </p:spPr>
        <p:txBody>
          <a:bodyPr rtlCol="0"/>
          <a:lstStyle/>
          <a:p>
            <a:pPr algn="just">
              <a:spcBef>
                <a:spcPct val="0"/>
              </a:spcBef>
              <a:spcAft>
                <a:spcPts val="1800"/>
              </a:spcAft>
            </a:pPr>
            <a:r>
              <a:rPr lang="ru-RU" sz="2800" b="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Цель построения витрины – сбор и структуризация данных, необходимых для анализа или решения конкретной задачи</a:t>
            </a:r>
            <a:endParaRPr lang="ru-RU" sz="2800" b="0" noProof="1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Текст 14"/>
          <p:cNvSpPr txBox="1">
            <a:spLocks/>
          </p:cNvSpPr>
          <p:nvPr/>
        </p:nvSpPr>
        <p:spPr>
          <a:xfrm>
            <a:off x="382181" y="1733644"/>
            <a:ext cx="4973590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Классификация парадигм:</a:t>
            </a:r>
            <a:endParaRPr lang="ru-RU" sz="2800" b="1" dirty="0">
              <a:solidFill>
                <a:srgbClr val="FFC000"/>
              </a:solidFill>
            </a:endParaRPr>
          </a:p>
        </p:txBody>
      </p:sp>
      <p:sp>
        <p:nvSpPr>
          <p:cNvPr id="35" name="Объект 46"/>
          <p:cNvSpPr txBox="1">
            <a:spLocks/>
          </p:cNvSpPr>
          <p:nvPr/>
        </p:nvSpPr>
        <p:spPr>
          <a:xfrm>
            <a:off x="418995" y="2591674"/>
            <a:ext cx="293854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6" name="Объект 3"/>
          <p:cNvSpPr txBox="1">
            <a:spLocks/>
          </p:cNvSpPr>
          <p:nvPr/>
        </p:nvSpPr>
        <p:spPr>
          <a:xfrm>
            <a:off x="1218040" y="2369243"/>
            <a:ext cx="5926338" cy="124242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Широкоформатные данные – одна строка для каждого значения независимой переменной, а все зависимые переменные – столбцы</a:t>
            </a:r>
          </a:p>
        </p:txBody>
      </p:sp>
      <p:sp>
        <p:nvSpPr>
          <p:cNvPr id="37" name="Прямоугольник 36"/>
          <p:cNvSpPr/>
          <p:nvPr/>
        </p:nvSpPr>
        <p:spPr>
          <a:xfrm rot="5400000">
            <a:off x="477261" y="2976809"/>
            <a:ext cx="1224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8" name="Объект 46"/>
          <p:cNvSpPr txBox="1">
            <a:spLocks/>
          </p:cNvSpPr>
          <p:nvPr/>
        </p:nvSpPr>
        <p:spPr>
          <a:xfrm>
            <a:off x="418995" y="5001039"/>
            <a:ext cx="293854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39" name="Объект 3"/>
          <p:cNvSpPr txBox="1">
            <a:spLocks/>
          </p:cNvSpPr>
          <p:nvPr/>
        </p:nvSpPr>
        <p:spPr>
          <a:xfrm>
            <a:off x="1218040" y="4791074"/>
            <a:ext cx="5926338" cy="1224002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Длинноформатные данные – одна строка для каждого наблюдения, то есть, значения независимой переменной повторяются в строках</a:t>
            </a:r>
          </a:p>
        </p:txBody>
      </p:sp>
      <p:sp>
        <p:nvSpPr>
          <p:cNvPr id="40" name="Прямоугольник 39"/>
          <p:cNvSpPr/>
          <p:nvPr/>
        </p:nvSpPr>
        <p:spPr>
          <a:xfrm rot="5400000">
            <a:off x="477261" y="5380216"/>
            <a:ext cx="1224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967" y="2329571"/>
            <a:ext cx="4296658" cy="125878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716" y="4494491"/>
            <a:ext cx="2308923" cy="204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60893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2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3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0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1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35" grpId="0"/>
          <p:bldP spid="36" grpId="0"/>
          <p:bldP spid="37" grpId="0" animBg="1"/>
          <p:bldP spid="38" grpId="0"/>
          <p:bldP spid="39" grpId="0"/>
          <p:bldP spid="4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35" grpId="0"/>
          <p:bldP spid="36" grpId="0"/>
          <p:bldP spid="37" grpId="0" animBg="1"/>
          <p:bldP spid="38" grpId="0"/>
          <p:bldP spid="39" grpId="0"/>
          <p:bldP spid="40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13"/>
          <p:cNvSpPr>
            <a:spLocks noGrp="1"/>
          </p:cNvSpPr>
          <p:nvPr>
            <p:ph type="body" sz="quarter" idx="13"/>
          </p:nvPr>
        </p:nvSpPr>
        <p:spPr>
          <a:xfrm>
            <a:off x="3184490" y="474874"/>
            <a:ext cx="8778910" cy="535531"/>
          </a:xfrm>
        </p:spPr>
        <p:txBody>
          <a:bodyPr/>
          <a:lstStyle/>
          <a:p>
            <a:r>
              <a:rPr lang="ru-RU" sz="3200" dirty="0" smtClean="0"/>
              <a:t>Транзакция – операция по обмену данными</a:t>
            </a:r>
            <a:endParaRPr lang="ru-RU" sz="3200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4"/>
          </p:nvPr>
        </p:nvSpPr>
        <p:spPr>
          <a:xfrm>
            <a:off x="439074" y="1579015"/>
            <a:ext cx="11321125" cy="983315"/>
          </a:xfrm>
        </p:spPr>
        <p:txBody>
          <a:bodyPr/>
          <a:lstStyle/>
          <a:p>
            <a:pPr algn="just"/>
            <a:r>
              <a:rPr lang="ru-RU" dirty="0" smtClean="0"/>
              <a:t>СУБД рассматривает транзакцию как неделимое действие, переводящее БД из одного согласованного состояние в другое (когда соблюдены принципы целостности и внутренней непротиворечивости данных)</a:t>
            </a:r>
            <a:endParaRPr lang="ru-RU" dirty="0"/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304801" y="248658"/>
            <a:ext cx="2458496" cy="452432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ru-RU" sz="2600" noProof="1" smtClean="0"/>
              <a:t>Транзакции</a:t>
            </a:r>
            <a:endParaRPr lang="ru-RU" sz="2600" noProof="1"/>
          </a:p>
        </p:txBody>
      </p:sp>
      <p:sp>
        <p:nvSpPr>
          <p:cNvPr id="17" name="Текст 14"/>
          <p:cNvSpPr txBox="1">
            <a:spLocks/>
          </p:cNvSpPr>
          <p:nvPr/>
        </p:nvSpPr>
        <p:spPr>
          <a:xfrm>
            <a:off x="439073" y="2865984"/>
            <a:ext cx="5238246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Свойства транзакции (</a:t>
            </a:r>
            <a:r>
              <a:rPr lang="en-US" sz="2800" b="1" dirty="0" smtClean="0">
                <a:solidFill>
                  <a:srgbClr val="FFC000"/>
                </a:solidFill>
              </a:rPr>
              <a:t>ACID):</a:t>
            </a:r>
            <a:endParaRPr lang="ru-RU" sz="2800" b="1" dirty="0">
              <a:solidFill>
                <a:srgbClr val="FFC000"/>
              </a:solidFill>
            </a:endParaRPr>
          </a:p>
        </p:txBody>
      </p:sp>
      <p:sp>
        <p:nvSpPr>
          <p:cNvPr id="21" name="Текст 14"/>
          <p:cNvSpPr txBox="1">
            <a:spLocks/>
          </p:cNvSpPr>
          <p:nvPr/>
        </p:nvSpPr>
        <p:spPr>
          <a:xfrm>
            <a:off x="439073" y="3440255"/>
            <a:ext cx="11321125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/>
              <a:t>1.</a:t>
            </a:r>
            <a:r>
              <a:rPr lang="ru-RU" dirty="0" smtClean="0"/>
              <a:t> </a:t>
            </a:r>
            <a:r>
              <a:rPr lang="en-US" dirty="0" smtClean="0"/>
              <a:t>Atomic (</a:t>
            </a:r>
            <a:r>
              <a:rPr lang="ru-RU" dirty="0" smtClean="0"/>
              <a:t>атомарность) – транзакция неделима и может быть либо выполнена полностью, либо не выполнена совсем</a:t>
            </a:r>
            <a:endParaRPr lang="ru-RU" dirty="0"/>
          </a:p>
        </p:txBody>
      </p:sp>
      <p:sp>
        <p:nvSpPr>
          <p:cNvPr id="22" name="Текст 14"/>
          <p:cNvSpPr txBox="1">
            <a:spLocks/>
          </p:cNvSpPr>
          <p:nvPr/>
        </p:nvSpPr>
        <p:spPr>
          <a:xfrm>
            <a:off x="439073" y="4124045"/>
            <a:ext cx="11321125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2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en-US" dirty="0" smtClean="0"/>
              <a:t>Coordination</a:t>
            </a:r>
            <a:r>
              <a:rPr lang="ru-RU" dirty="0" smtClean="0"/>
              <a:t>/</a:t>
            </a:r>
            <a:r>
              <a:rPr lang="en-US" dirty="0" smtClean="0"/>
              <a:t>Consistency </a:t>
            </a:r>
            <a:r>
              <a:rPr lang="en-US" dirty="0" smtClean="0"/>
              <a:t>(</a:t>
            </a:r>
            <a:r>
              <a:rPr lang="ru-RU" dirty="0" smtClean="0"/>
              <a:t>согласованность) – при выполнении транзакции БД всегда должна переходить из одного согласованного состояния в другое</a:t>
            </a:r>
            <a:endParaRPr lang="ru-RU" dirty="0"/>
          </a:p>
        </p:txBody>
      </p:sp>
      <p:sp>
        <p:nvSpPr>
          <p:cNvPr id="23" name="Текст 14"/>
          <p:cNvSpPr txBox="1">
            <a:spLocks/>
          </p:cNvSpPr>
          <p:nvPr/>
        </p:nvSpPr>
        <p:spPr>
          <a:xfrm>
            <a:off x="439073" y="4801888"/>
            <a:ext cx="11321125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3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en-US" dirty="0" smtClean="0"/>
              <a:t>Isolation (</a:t>
            </a:r>
            <a:r>
              <a:rPr lang="ru-RU" dirty="0" smtClean="0"/>
              <a:t>изолированность) – каждая из выполняемых транзакций не зависит от остальных</a:t>
            </a:r>
            <a:endParaRPr lang="ru-RU" dirty="0"/>
          </a:p>
        </p:txBody>
      </p:sp>
      <p:sp>
        <p:nvSpPr>
          <p:cNvPr id="24" name="Текст 14"/>
          <p:cNvSpPr txBox="1">
            <a:spLocks/>
          </p:cNvSpPr>
          <p:nvPr/>
        </p:nvSpPr>
        <p:spPr>
          <a:xfrm>
            <a:off x="439073" y="5202732"/>
            <a:ext cx="11321125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 smtClean="0"/>
              <a:t>4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en-US" dirty="0" smtClean="0"/>
              <a:t>Durability (</a:t>
            </a:r>
            <a:r>
              <a:rPr lang="ru-RU" dirty="0" smtClean="0"/>
              <a:t>надёжность) – если транзакция выполнена, то пользователь может быть уверен, что результат транзакции сохранится в БД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8857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 64"/>
          <p:cNvSpPr>
            <a:spLocks noChangeAspect="1"/>
          </p:cNvSpPr>
          <p:nvPr/>
        </p:nvSpPr>
        <p:spPr>
          <a:xfrm>
            <a:off x="134716" y="-1261504"/>
            <a:ext cx="2523007" cy="2523007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99236" y="8708"/>
            <a:ext cx="1793966" cy="923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600" spc="60" noProof="1">
                <a:solidFill>
                  <a:srgbClr val="FFFFFF"/>
                </a:solidFill>
                <a:latin typeface="Segoe UI Light"/>
                <a:cs typeface="Segoe UI Semilight" panose="020B0402040204020203" pitchFamily="34" charset="0"/>
              </a:rPr>
              <a:t>Побочные</a:t>
            </a:r>
            <a:br>
              <a:rPr lang="ru-RU" sz="2600" spc="60" noProof="1">
                <a:solidFill>
                  <a:srgbClr val="FFFFFF"/>
                </a:solidFill>
                <a:latin typeface="Segoe UI Light"/>
                <a:cs typeface="Segoe UI Semilight" panose="020B0402040204020203" pitchFamily="34" charset="0"/>
              </a:rPr>
            </a:br>
            <a:r>
              <a:rPr lang="ru-RU" sz="2600" spc="60" noProof="1">
                <a:solidFill>
                  <a:srgbClr val="FFFFFF"/>
                </a:solidFill>
                <a:latin typeface="Segoe UI Light"/>
                <a:cs typeface="Segoe UI Semilight" panose="020B0402040204020203" pitchFamily="34" charset="0"/>
              </a:rPr>
              <a:t>эффекты</a:t>
            </a:r>
            <a:endParaRPr lang="ru-RU" dirty="0"/>
          </a:p>
        </p:txBody>
      </p:sp>
      <p:sp>
        <p:nvSpPr>
          <p:cNvPr id="19" name="Текст 4"/>
          <p:cNvSpPr txBox="1">
            <a:spLocks/>
          </p:cNvSpPr>
          <p:nvPr/>
        </p:nvSpPr>
        <p:spPr>
          <a:xfrm>
            <a:off x="2847702" y="268726"/>
            <a:ext cx="9013371" cy="108110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0" noProof="1" smtClean="0">
                <a:latin typeface="+mj-lt"/>
              </a:rPr>
              <a:t>Так как транзакции получают параллельный доступ к данным, то могут возникать побочные эффекты</a:t>
            </a:r>
          </a:p>
          <a:p>
            <a:endParaRPr lang="ru-RU" noProof="1"/>
          </a:p>
        </p:txBody>
      </p:sp>
      <p:sp>
        <p:nvSpPr>
          <p:cNvPr id="22" name="Объект 46"/>
          <p:cNvSpPr txBox="1">
            <a:spLocks/>
          </p:cNvSpPr>
          <p:nvPr/>
        </p:nvSpPr>
        <p:spPr>
          <a:xfrm>
            <a:off x="1933025" y="2803971"/>
            <a:ext cx="519666" cy="7131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6" name="Объект 3"/>
          <p:cNvSpPr txBox="1">
            <a:spLocks/>
          </p:cNvSpPr>
          <p:nvPr/>
        </p:nvSpPr>
        <p:spPr>
          <a:xfrm>
            <a:off x="1322009" y="3823172"/>
            <a:ext cx="1768851" cy="886737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Потерянная</a:t>
            </a:r>
          </a:p>
          <a:p>
            <a:pPr algn="ctr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запись</a:t>
            </a:r>
            <a:endParaRPr lang="ru-RU" sz="2200" noProof="1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180435" y="3587558"/>
            <a:ext cx="205200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1" name="Объект 46"/>
          <p:cNvSpPr txBox="1">
            <a:spLocks/>
          </p:cNvSpPr>
          <p:nvPr/>
        </p:nvSpPr>
        <p:spPr>
          <a:xfrm>
            <a:off x="4574370" y="2803971"/>
            <a:ext cx="519666" cy="7131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32" name="Объект 3"/>
          <p:cNvSpPr txBox="1">
            <a:spLocks/>
          </p:cNvSpPr>
          <p:nvPr/>
        </p:nvSpPr>
        <p:spPr>
          <a:xfrm>
            <a:off x="3963354" y="3823172"/>
            <a:ext cx="1768851" cy="886737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Повторимое</a:t>
            </a:r>
          </a:p>
          <a:p>
            <a:pPr algn="ctr"/>
            <a:r>
              <a:rPr lang="ru-RU" sz="2200" noProof="1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чтение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3821780" y="3587558"/>
            <a:ext cx="205200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4" name="Объект 46"/>
          <p:cNvSpPr txBox="1">
            <a:spLocks/>
          </p:cNvSpPr>
          <p:nvPr/>
        </p:nvSpPr>
        <p:spPr>
          <a:xfrm>
            <a:off x="7215715" y="2815382"/>
            <a:ext cx="519666" cy="7131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</a:p>
        </p:txBody>
      </p:sp>
      <p:sp>
        <p:nvSpPr>
          <p:cNvPr id="35" name="Объект 3"/>
          <p:cNvSpPr txBox="1">
            <a:spLocks/>
          </p:cNvSpPr>
          <p:nvPr/>
        </p:nvSpPr>
        <p:spPr>
          <a:xfrm>
            <a:off x="6604699" y="3823172"/>
            <a:ext cx="1768851" cy="886737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Грязное</a:t>
            </a:r>
          </a:p>
          <a:p>
            <a:pPr algn="ctr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чтение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6463125" y="3598969"/>
            <a:ext cx="205200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7" name="Объект 46"/>
          <p:cNvSpPr txBox="1">
            <a:spLocks/>
          </p:cNvSpPr>
          <p:nvPr/>
        </p:nvSpPr>
        <p:spPr>
          <a:xfrm>
            <a:off x="9854737" y="2803971"/>
            <a:ext cx="519666" cy="71316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</a:p>
        </p:txBody>
      </p:sp>
      <p:sp>
        <p:nvSpPr>
          <p:cNvPr id="38" name="Объект 3"/>
          <p:cNvSpPr txBox="1">
            <a:spLocks/>
          </p:cNvSpPr>
          <p:nvPr/>
        </p:nvSpPr>
        <p:spPr>
          <a:xfrm>
            <a:off x="9243721" y="3834584"/>
            <a:ext cx="1768851" cy="875326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Фантомное</a:t>
            </a:r>
          </a:p>
          <a:p>
            <a:pPr algn="ctr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чтение</a:t>
            </a:r>
            <a:endParaRPr lang="ru-RU" sz="2200" noProof="1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9102147" y="3587558"/>
            <a:ext cx="205200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9245826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7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8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" presetClass="entr" presetSubtype="1" fill="hold" grpId="0" nodeType="after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0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1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1" fill="hold" grpId="0" nodeType="after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3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4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4" presetID="2" presetClass="entr" presetSubtype="1" fill="hold" grpId="0" nodeType="after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46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47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6" grpId="0"/>
          <p:bldP spid="30" grpId="0" animBg="1"/>
          <p:bldP spid="31" grpId="0"/>
          <p:bldP spid="32" grpId="0"/>
          <p:bldP spid="33" grpId="0" animBg="1"/>
          <p:bldP spid="34" grpId="0"/>
          <p:bldP spid="35" grpId="0"/>
          <p:bldP spid="36" grpId="0" animBg="1"/>
          <p:bldP spid="37" grpId="0"/>
          <p:bldP spid="38" grpId="0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6" grpId="0"/>
          <p:bldP spid="30" grpId="0" animBg="1"/>
          <p:bldP spid="31" grpId="0"/>
          <p:bldP spid="32" grpId="0"/>
          <p:bldP spid="33" grpId="0" animBg="1"/>
          <p:bldP spid="34" grpId="0"/>
          <p:bldP spid="35" grpId="0"/>
          <p:bldP spid="36" grpId="0" animBg="1"/>
          <p:bldP spid="37" grpId="0"/>
          <p:bldP spid="38" grpId="0"/>
          <p:bldP spid="39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>
          <a:xfrm>
            <a:off x="160778" y="3222968"/>
            <a:ext cx="6149588" cy="2010294"/>
          </a:xfrm>
        </p:spPr>
        <p:txBody>
          <a:bodyPr rtlCol="0"/>
          <a:lstStyle/>
          <a:p>
            <a:pPr algn="just" rtl="0"/>
            <a:r>
              <a:rPr lang="ru-RU" sz="2400" noProof="1" smtClean="0"/>
              <a:t>Ситуация, когда </a:t>
            </a:r>
            <a:r>
              <a:rPr lang="ru-RU" sz="2400" noProof="1"/>
              <a:t>две транзакции одновременно выполняют изменения </a:t>
            </a:r>
            <a:r>
              <a:rPr lang="ru-RU" sz="2400" noProof="1" smtClean="0"/>
              <a:t>данных</a:t>
            </a:r>
            <a:r>
              <a:rPr lang="en-US" sz="2400" noProof="1"/>
              <a:t> </a:t>
            </a:r>
            <a:r>
              <a:rPr lang="ru-RU" sz="2400" noProof="1"/>
              <a:t>и</a:t>
            </a:r>
            <a:r>
              <a:rPr lang="ru-RU" sz="2400" noProof="1" smtClean="0"/>
              <a:t> </a:t>
            </a:r>
            <a:r>
              <a:rPr lang="ru-RU" sz="2400" noProof="1"/>
              <a:t>результат одной транзакции затирается другой </a:t>
            </a:r>
          </a:p>
          <a:p>
            <a:pPr algn="just" rtl="0"/>
            <a:endParaRPr lang="ru-RU" noProof="1"/>
          </a:p>
        </p:txBody>
      </p: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592852" y="298899"/>
            <a:ext cx="3898761" cy="1357295"/>
          </a:xfrm>
        </p:spPr>
        <p:txBody>
          <a:bodyPr rtlCol="0"/>
          <a:lstStyle/>
          <a:p>
            <a:pPr rtl="0"/>
            <a:r>
              <a:rPr lang="ru-RU" noProof="1" smtClean="0"/>
              <a:t>Потерянная запись</a:t>
            </a:r>
            <a:endParaRPr lang="ru-RU" noProof="1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233" y="949847"/>
            <a:ext cx="5077767" cy="47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805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>
          <a:xfrm>
            <a:off x="160778" y="3222968"/>
            <a:ext cx="6149588" cy="1754326"/>
          </a:xfrm>
        </p:spPr>
        <p:txBody>
          <a:bodyPr rtlCol="0"/>
          <a:lstStyle/>
          <a:p>
            <a:pPr algn="just" rtl="0"/>
            <a:r>
              <a:rPr lang="ru-RU" sz="2400" noProof="1" smtClean="0"/>
              <a:t>Ситуация</a:t>
            </a:r>
            <a:r>
              <a:rPr lang="ru-RU" sz="2400" noProof="1"/>
              <a:t>, когда одна транзакция внесла изменения в данные, другая транзакция прочитала изменённые данные, после чего первая транзакция откатила свои изменения</a:t>
            </a:r>
          </a:p>
        </p:txBody>
      </p: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914400" y="369238"/>
            <a:ext cx="3235569" cy="1117918"/>
          </a:xfrm>
        </p:spPr>
        <p:txBody>
          <a:bodyPr rtlCol="0"/>
          <a:lstStyle/>
          <a:p>
            <a:pPr rtl="0"/>
            <a:r>
              <a:rPr lang="ru-RU" noProof="1" smtClean="0"/>
              <a:t>Грязное чтение</a:t>
            </a:r>
            <a:endParaRPr lang="ru-RU" noProof="1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1112227"/>
            <a:ext cx="52197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0203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>
          <a:xfrm>
            <a:off x="160778" y="3222968"/>
            <a:ext cx="6149588" cy="2010294"/>
          </a:xfrm>
        </p:spPr>
        <p:txBody>
          <a:bodyPr rtlCol="0"/>
          <a:lstStyle/>
          <a:p>
            <a:pPr algn="just" rtl="0"/>
            <a:r>
              <a:rPr lang="ru-RU" sz="2400" noProof="1" smtClean="0"/>
              <a:t>Ситуация, когда одна транзакция начала чтение данных, в этот момент вторая транзакция внесла изменения, а первая транзакция продолжила чтение </a:t>
            </a:r>
            <a:endParaRPr lang="ru-RU" sz="2400" noProof="1"/>
          </a:p>
          <a:p>
            <a:pPr algn="just" rtl="0"/>
            <a:endParaRPr lang="ru-RU" noProof="1"/>
          </a:p>
        </p:txBody>
      </p: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502417" y="308947"/>
            <a:ext cx="4029390" cy="1357295"/>
          </a:xfrm>
        </p:spPr>
        <p:txBody>
          <a:bodyPr rtlCol="0"/>
          <a:lstStyle/>
          <a:p>
            <a:pPr rtl="0"/>
            <a:r>
              <a:rPr lang="ru-RU" noProof="1" smtClean="0"/>
              <a:t>Повторимое чтение</a:t>
            </a:r>
            <a:endParaRPr lang="ru-RU" noProof="1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1125467"/>
            <a:ext cx="52482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991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>
          <a:xfrm>
            <a:off x="160778" y="3222968"/>
            <a:ext cx="6149588" cy="2342693"/>
          </a:xfrm>
        </p:spPr>
        <p:txBody>
          <a:bodyPr rtlCol="0"/>
          <a:lstStyle/>
          <a:p>
            <a:pPr algn="just" rtl="0"/>
            <a:r>
              <a:rPr lang="ru-RU" sz="2400" noProof="1" smtClean="0"/>
              <a:t>Ситуация, когда одна транзакция начала чтение данных, в этот момент вторая транзакция удалила или добавила некоторые данные, а первая транзакция продолжила чтение </a:t>
            </a:r>
            <a:endParaRPr lang="ru-RU" sz="2400" noProof="1"/>
          </a:p>
          <a:p>
            <a:pPr algn="just" rtl="0"/>
            <a:endParaRPr lang="ru-RU" noProof="1"/>
          </a:p>
        </p:txBody>
      </p: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1507254" y="288851"/>
            <a:ext cx="1989573" cy="1357295"/>
          </a:xfrm>
        </p:spPr>
        <p:txBody>
          <a:bodyPr rtlCol="0"/>
          <a:lstStyle/>
          <a:p>
            <a:pPr rtl="0"/>
            <a:r>
              <a:rPr lang="ru-RU" noProof="1" smtClean="0"/>
              <a:t>Фантомы</a:t>
            </a:r>
            <a:endParaRPr lang="ru-RU" noProof="1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1172517"/>
            <a:ext cx="52482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48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Полилиния: Фигура 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1"/>
          </p:nvPr>
        </p:nvSpPr>
        <p:spPr>
          <a:xfrm>
            <a:off x="4789714" y="1063534"/>
            <a:ext cx="7114904" cy="3974934"/>
          </a:xfrm>
        </p:spPr>
        <p:txBody>
          <a:bodyPr rtlCol="0"/>
          <a:lstStyle/>
          <a:p>
            <a:pPr rtl="0"/>
            <a:r>
              <a:rPr lang="ru-RU" noProof="1" smtClean="0"/>
              <a:t>Почему важно изучать </a:t>
            </a:r>
            <a:r>
              <a:rPr lang="ru-RU" noProof="1" smtClean="0"/>
              <a:t>БД</a:t>
            </a:r>
            <a:r>
              <a:rPr lang="en-US" noProof="1" smtClean="0"/>
              <a:t> </a:t>
            </a:r>
            <a:r>
              <a:rPr lang="ru-RU" noProof="1" smtClean="0"/>
              <a:t>и </a:t>
            </a:r>
            <a:r>
              <a:rPr lang="en-US" noProof="1" smtClean="0"/>
              <a:t>SQL </a:t>
            </a:r>
            <a:r>
              <a:rPr lang="ru-RU" noProof="1" smtClean="0"/>
              <a:t>в 2023 году?</a:t>
            </a:r>
            <a:endParaRPr lang="ru-RU" noProof="1"/>
          </a:p>
          <a:p>
            <a:pPr marL="342900" lvl="1" indent="-342900" algn="just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noProof="1" smtClean="0"/>
              <a:t>SQL </a:t>
            </a:r>
            <a:r>
              <a:rPr lang="ru-RU" noProof="1" smtClean="0"/>
              <a:t>используется почти во всех крупных компаниях, например </a:t>
            </a:r>
            <a:r>
              <a:rPr lang="en-US" noProof="1" smtClean="0"/>
              <a:t>Netflix </a:t>
            </a:r>
            <a:r>
              <a:rPr lang="ru-RU" noProof="1" smtClean="0"/>
              <a:t>или </a:t>
            </a:r>
            <a:r>
              <a:rPr lang="en-US" noProof="1" smtClean="0"/>
              <a:t>Uber. </a:t>
            </a:r>
            <a:r>
              <a:rPr lang="ru-RU" noProof="1" smtClean="0"/>
              <a:t>Даже те компании, которые используют свои собственные системы баз данных (</a:t>
            </a:r>
            <a:r>
              <a:rPr lang="en-US" noProof="1" smtClean="0"/>
              <a:t>Google, Amazon)</a:t>
            </a:r>
            <a:r>
              <a:rPr lang="ru-RU" noProof="1" smtClean="0"/>
              <a:t>, по-прежнему используют </a:t>
            </a:r>
            <a:r>
              <a:rPr lang="en-US" noProof="1" smtClean="0"/>
              <a:t>SQL</a:t>
            </a:r>
            <a:endParaRPr lang="ru-RU" noProof="1" smtClean="0"/>
          </a:p>
          <a:p>
            <a:pPr marL="342900" lvl="1" indent="-342900" algn="just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noProof="1" smtClean="0"/>
              <a:t>Проанализировав вакансии с упоминанием слова «данные», можно сделать вывод, что владение </a:t>
            </a:r>
            <a:r>
              <a:rPr lang="en-US" noProof="1" smtClean="0"/>
              <a:t>SQL –</a:t>
            </a:r>
            <a:r>
              <a:rPr lang="ru-RU" noProof="1" smtClean="0"/>
              <a:t> самый восстребованный навык для всех профессий, связанных с данными. И если вы хотите выделить свою кандидатуру среди прочих, то вам стоит освоить </a:t>
            </a:r>
            <a:r>
              <a:rPr lang="en-US" noProof="1" smtClean="0"/>
              <a:t>SQL</a:t>
            </a:r>
          </a:p>
          <a:p>
            <a:pPr marL="342900" lvl="1" indent="-342900" algn="just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noProof="1" smtClean="0"/>
              <a:t>Если сравнивать все языки по попопулярности, то в 2022 году </a:t>
            </a:r>
            <a:r>
              <a:rPr lang="en-US" noProof="1" smtClean="0"/>
              <a:t>SQL </a:t>
            </a:r>
            <a:r>
              <a:rPr lang="ru-RU" noProof="1" smtClean="0"/>
              <a:t>топ-3!</a:t>
            </a:r>
            <a:endParaRPr lang="en-US" noProof="1" smtClean="0"/>
          </a:p>
        </p:txBody>
      </p:sp>
      <p:sp>
        <p:nvSpPr>
          <p:cNvPr id="32" name="Заголовок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 rtlCol="0"/>
          <a:lstStyle/>
          <a:p>
            <a:pPr rtl="0"/>
            <a:r>
              <a:rPr lang="ru-RU" b="1" noProof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ВВЕДЕНИЕ</a:t>
            </a:r>
          </a:p>
        </p:txBody>
      </p:sp>
      <p:sp>
        <p:nvSpPr>
          <p:cNvPr id="8" name="Текст 14"/>
          <p:cNvSpPr txBox="1">
            <a:spLocks/>
          </p:cNvSpPr>
          <p:nvPr/>
        </p:nvSpPr>
        <p:spPr>
          <a:xfrm>
            <a:off x="508314" y="2517058"/>
            <a:ext cx="3901372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 smtClean="0">
                <a:solidFill>
                  <a:srgbClr val="FFC000"/>
                </a:solidFill>
              </a:rPr>
              <a:t>Самые часто используемые языки в 2022:</a:t>
            </a:r>
            <a:endParaRPr lang="ru-RU" b="1" dirty="0">
              <a:solidFill>
                <a:srgbClr val="FFC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88" y="3163389"/>
            <a:ext cx="3858097" cy="32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13"/>
          <p:cNvSpPr>
            <a:spLocks noGrp="1"/>
          </p:cNvSpPr>
          <p:nvPr>
            <p:ph type="body" sz="quarter" idx="13"/>
          </p:nvPr>
        </p:nvSpPr>
        <p:spPr>
          <a:xfrm>
            <a:off x="3115340" y="127591"/>
            <a:ext cx="8848059" cy="1326013"/>
          </a:xfrm>
        </p:spPr>
        <p:txBody>
          <a:bodyPr>
            <a:noAutofit/>
          </a:bodyPr>
          <a:lstStyle/>
          <a:p>
            <a:pPr marL="0" indent="0" algn="just"/>
            <a:r>
              <a:rPr lang="ru-RU" sz="3200" dirty="0" smtClean="0">
                <a:solidFill>
                  <a:schemeClr val="bg1"/>
                </a:solidFill>
              </a:rPr>
              <a:t>Для решения таких проблем существуют блокировки, то есть отметки о «захвате» объекта транзакцией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255181" y="248658"/>
            <a:ext cx="2508116" cy="452432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ru-RU" sz="2600" noProof="1" smtClean="0"/>
              <a:t>Блокировки</a:t>
            </a:r>
            <a:endParaRPr lang="ru-RU" sz="2600" noProof="1"/>
          </a:p>
        </p:txBody>
      </p:sp>
      <p:sp>
        <p:nvSpPr>
          <p:cNvPr id="17" name="Текст 14"/>
          <p:cNvSpPr txBox="1">
            <a:spLocks/>
          </p:cNvSpPr>
          <p:nvPr/>
        </p:nvSpPr>
        <p:spPr>
          <a:xfrm>
            <a:off x="3664367" y="2185499"/>
            <a:ext cx="5319762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Пример работы блокировки</a:t>
            </a:r>
            <a:endParaRPr lang="ru-RU" sz="2800" b="1" dirty="0">
              <a:solidFill>
                <a:srgbClr val="FFC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008" y="2771956"/>
            <a:ext cx="6148480" cy="34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421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13"/>
          <p:cNvSpPr>
            <a:spLocks noGrp="1"/>
          </p:cNvSpPr>
          <p:nvPr>
            <p:ph type="body" sz="quarter" idx="13"/>
          </p:nvPr>
        </p:nvSpPr>
        <p:spPr>
          <a:xfrm>
            <a:off x="3115340" y="127591"/>
            <a:ext cx="8848059" cy="1786269"/>
          </a:xfrm>
        </p:spPr>
        <p:txBody>
          <a:bodyPr>
            <a:noAutofit/>
          </a:bodyPr>
          <a:lstStyle/>
          <a:p>
            <a:pPr marL="0" indent="0" algn="just"/>
            <a:r>
              <a:rPr lang="ru-RU" sz="3200" dirty="0" smtClean="0">
                <a:solidFill>
                  <a:schemeClr val="bg1"/>
                </a:solidFill>
              </a:rPr>
              <a:t>К сожалению, механизм блокировки не является совершенным, поэтому могут возникать ситуации клинчей, когда транзакции блокируют друг друга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701749" y="248658"/>
            <a:ext cx="2061548" cy="452432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spc="300" dirty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ru-RU" sz="2600" noProof="1" smtClean="0"/>
              <a:t>Клинчи</a:t>
            </a:r>
            <a:endParaRPr lang="ru-RU" sz="2600" noProof="1"/>
          </a:p>
        </p:txBody>
      </p:sp>
      <p:sp>
        <p:nvSpPr>
          <p:cNvPr id="17" name="Текст 14"/>
          <p:cNvSpPr txBox="1">
            <a:spLocks/>
          </p:cNvSpPr>
          <p:nvPr/>
        </p:nvSpPr>
        <p:spPr>
          <a:xfrm>
            <a:off x="6496493" y="2392548"/>
            <a:ext cx="5466906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Разорвать такую блокировку без внешнего вмешательства невозможно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72" y="2392548"/>
            <a:ext cx="4972050" cy="3752850"/>
          </a:xfrm>
          <a:prstGeom prst="rect">
            <a:avLst/>
          </a:prstGeom>
        </p:spPr>
      </p:pic>
      <p:sp>
        <p:nvSpPr>
          <p:cNvPr id="8" name="Текст 14"/>
          <p:cNvSpPr txBox="1">
            <a:spLocks/>
          </p:cNvSpPr>
          <p:nvPr/>
        </p:nvSpPr>
        <p:spPr>
          <a:xfrm>
            <a:off x="6496493" y="3976935"/>
            <a:ext cx="5466906" cy="9233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 smtClean="0"/>
              <a:t>Решить подобную ситуацию можно только путём отмены одной из транзакций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883713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 rtlCol="0"/>
          <a:lstStyle/>
          <a:p>
            <a:pPr rtl="0"/>
            <a:r>
              <a:rPr lang="ru-RU" noProof="1" smtClean="0"/>
              <a:t>Наконец-то</a:t>
            </a:r>
            <a:br>
              <a:rPr lang="ru-RU" noProof="1" smtClean="0"/>
            </a:br>
            <a:r>
              <a:rPr lang="en-US" noProof="1" smtClean="0"/>
              <a:t>SQL</a:t>
            </a:r>
            <a:r>
              <a:rPr lang="ru-RU" noProof="1" smtClean="0"/>
              <a:t> </a:t>
            </a:r>
            <a:endParaRPr lang="ru-RU" noProof="1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261" y="0"/>
            <a:ext cx="2889739" cy="28897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7" y="3940049"/>
            <a:ext cx="2867536" cy="282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895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377553" y="10545012"/>
            <a:ext cx="431425" cy="365125"/>
          </a:xfrm>
        </p:spPr>
        <p:txBody>
          <a:bodyPr/>
          <a:lstStyle/>
          <a:p>
            <a:pPr rtl="0"/>
            <a:fld id="{5AE1514C-5E56-4738-A1FF-4B1CFD2A3E36}" type="slidenum">
              <a:rPr lang="ru-RU" noProof="1" smtClean="0"/>
              <a:t>23</a:t>
            </a:fld>
            <a:endParaRPr lang="ru-RU" noProof="1"/>
          </a:p>
        </p:txBody>
      </p:sp>
      <p:sp>
        <p:nvSpPr>
          <p:cNvPr id="14" name="Полилиния: Фигура 64"/>
          <p:cNvSpPr>
            <a:spLocks noChangeAspect="1"/>
          </p:cNvSpPr>
          <p:nvPr/>
        </p:nvSpPr>
        <p:spPr>
          <a:xfrm>
            <a:off x="134716" y="-1261504"/>
            <a:ext cx="2523007" cy="2523007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42333" y="113211"/>
            <a:ext cx="230777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600" spc="60" noProof="1" smtClean="0">
                <a:solidFill>
                  <a:srgbClr val="FFFFFF"/>
                </a:solidFill>
                <a:latin typeface="Segoe UI Light"/>
                <a:cs typeface="Segoe UI Semilight" panose="020B0402040204020203" pitchFamily="34" charset="0"/>
              </a:rPr>
              <a:t>Определения</a:t>
            </a:r>
            <a:endParaRPr lang="ru-RU" dirty="0"/>
          </a:p>
        </p:txBody>
      </p:sp>
      <p:sp>
        <p:nvSpPr>
          <p:cNvPr id="19" name="Текст 4"/>
          <p:cNvSpPr txBox="1">
            <a:spLocks/>
          </p:cNvSpPr>
          <p:nvPr/>
        </p:nvSpPr>
        <p:spPr>
          <a:xfrm>
            <a:off x="2765340" y="268726"/>
            <a:ext cx="9095733" cy="1699411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0" noProof="1" smtClean="0">
                <a:latin typeface="+mj-lt"/>
              </a:rPr>
              <a:t>SQL (</a:t>
            </a:r>
            <a:r>
              <a:rPr lang="ru-RU" b="0" noProof="1" smtClean="0">
                <a:latin typeface="+mj-lt"/>
              </a:rPr>
              <a:t>англ. язык структурированных запросов) – </a:t>
            </a:r>
            <a:r>
              <a:rPr lang="ru-RU" b="0" dirty="0" smtClean="0">
                <a:latin typeface="+mj-lt"/>
              </a:rPr>
              <a:t>декларативный  </a:t>
            </a:r>
            <a:r>
              <a:rPr lang="ru-RU" b="0" dirty="0">
                <a:latin typeface="+mj-lt"/>
              </a:rPr>
              <a:t>язык программирования, применяемый для создания, модификации и управления данными в реляционной базе данных, управляемой соответствующей системой управления базами </a:t>
            </a:r>
            <a:r>
              <a:rPr lang="ru-RU" b="0" dirty="0" smtClean="0">
                <a:latin typeface="+mj-lt"/>
              </a:rPr>
              <a:t>данных</a:t>
            </a:r>
            <a:endParaRPr lang="ru-RU" b="0" dirty="0">
              <a:latin typeface="+mj-lt"/>
            </a:endParaRPr>
          </a:p>
          <a:p>
            <a:r>
              <a:rPr lang="ru-RU" sz="2800" dirty="0"/>
              <a:t/>
            </a:r>
            <a:br>
              <a:rPr lang="ru-RU" sz="2800" dirty="0"/>
            </a:br>
            <a:endParaRPr lang="ru-RU" sz="2800" b="0" noProof="1" smtClean="0">
              <a:latin typeface="+mj-lt"/>
            </a:endParaRPr>
          </a:p>
          <a:p>
            <a:endParaRPr lang="ru-RU" noProof="1"/>
          </a:p>
        </p:txBody>
      </p:sp>
      <p:sp>
        <p:nvSpPr>
          <p:cNvPr id="26" name="Объект 3"/>
          <p:cNvSpPr txBox="1">
            <a:spLocks/>
          </p:cNvSpPr>
          <p:nvPr/>
        </p:nvSpPr>
        <p:spPr>
          <a:xfrm>
            <a:off x="658023" y="3482509"/>
            <a:ext cx="1695689" cy="811884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noProof="1" smtClean="0">
                <a:solidFill>
                  <a:srgbClr val="0074AF"/>
                </a:solidFill>
                <a:cs typeface="Segoe UI Semilight" panose="020B0402040204020203" pitchFamily="34" charset="0"/>
              </a:rPr>
              <a:t>DML</a:t>
            </a:r>
            <a:endParaRPr lang="ru-RU" sz="3200" noProof="1" smtClean="0">
              <a:solidFill>
                <a:srgbClr val="0074AF"/>
              </a:solidFill>
              <a:cs typeface="Segoe UI Semilight" panose="020B0402040204020203" pitchFamily="34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269679" y="4057585"/>
            <a:ext cx="2491992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2" name="Объект 3"/>
          <p:cNvSpPr txBox="1">
            <a:spLocks/>
          </p:cNvSpPr>
          <p:nvPr/>
        </p:nvSpPr>
        <p:spPr>
          <a:xfrm>
            <a:off x="3303605" y="4284056"/>
            <a:ext cx="2491200" cy="1785147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Язык описания данных</a:t>
            </a:r>
          </a:p>
          <a:p>
            <a:pPr algn="ctr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create, alter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 т.д.)</a:t>
            </a:r>
            <a:endParaRPr lang="ru-RU" sz="2200" noProof="1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3303605" y="4048442"/>
            <a:ext cx="2491200" cy="4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noProof="1"/>
          </a:p>
        </p:txBody>
      </p:sp>
      <p:sp>
        <p:nvSpPr>
          <p:cNvPr id="35" name="Объект 3"/>
          <p:cNvSpPr txBox="1">
            <a:spLocks/>
          </p:cNvSpPr>
          <p:nvPr/>
        </p:nvSpPr>
        <p:spPr>
          <a:xfrm>
            <a:off x="6336739" y="4284056"/>
            <a:ext cx="2491200" cy="886737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Язык для администратора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6336739" y="4064121"/>
            <a:ext cx="2491200" cy="4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8" name="Объект 3"/>
          <p:cNvSpPr txBox="1">
            <a:spLocks/>
          </p:cNvSpPr>
          <p:nvPr/>
        </p:nvSpPr>
        <p:spPr>
          <a:xfrm>
            <a:off x="9369873" y="4299736"/>
            <a:ext cx="2491200" cy="1769467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Язык управления транзакциями </a:t>
            </a:r>
          </a:p>
          <a:p>
            <a:pPr algn="ctr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commit, rollback 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 т.д.)</a:t>
            </a:r>
          </a:p>
        </p:txBody>
      </p:sp>
      <p:sp>
        <p:nvSpPr>
          <p:cNvPr id="39" name="Прямоугольник 38"/>
          <p:cNvSpPr/>
          <p:nvPr/>
        </p:nvSpPr>
        <p:spPr>
          <a:xfrm>
            <a:off x="9369873" y="4052711"/>
            <a:ext cx="2491200" cy="4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8" name="Текст 14"/>
          <p:cNvSpPr txBox="1">
            <a:spLocks/>
          </p:cNvSpPr>
          <p:nvPr/>
        </p:nvSpPr>
        <p:spPr>
          <a:xfrm>
            <a:off x="4921223" y="2185463"/>
            <a:ext cx="334953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Типы команд </a:t>
            </a:r>
            <a:r>
              <a:rPr lang="en-US" sz="2800" b="1" dirty="0" smtClean="0">
                <a:solidFill>
                  <a:srgbClr val="FFC000"/>
                </a:solidFill>
              </a:rPr>
              <a:t>SQL</a:t>
            </a:r>
            <a:endParaRPr lang="ru-RU" sz="2800" b="1" dirty="0" smtClean="0">
              <a:solidFill>
                <a:srgbClr val="FFC000"/>
              </a:solidFill>
            </a:endParaRPr>
          </a:p>
        </p:txBody>
      </p:sp>
      <p:sp>
        <p:nvSpPr>
          <p:cNvPr id="20" name="Объект 3"/>
          <p:cNvSpPr txBox="1">
            <a:spLocks/>
          </p:cNvSpPr>
          <p:nvPr/>
        </p:nvSpPr>
        <p:spPr>
          <a:xfrm>
            <a:off x="3851058" y="3486776"/>
            <a:ext cx="1396294" cy="593365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noProof="1" smtClean="0">
                <a:solidFill>
                  <a:srgbClr val="0074AF"/>
                </a:solidFill>
                <a:cs typeface="Segoe UI Semilight" panose="020B0402040204020203" pitchFamily="34" charset="0"/>
              </a:rPr>
              <a:t>DDL</a:t>
            </a:r>
            <a:endParaRPr lang="ru-RU" sz="3200" noProof="1" smtClean="0">
              <a:solidFill>
                <a:srgbClr val="0074AF"/>
              </a:solidFill>
              <a:cs typeface="Segoe UI Semilight" panose="020B0402040204020203" pitchFamily="34" charset="0"/>
            </a:endParaRPr>
          </a:p>
        </p:txBody>
      </p:sp>
      <p:sp>
        <p:nvSpPr>
          <p:cNvPr id="21" name="Объект 3"/>
          <p:cNvSpPr txBox="1">
            <a:spLocks/>
          </p:cNvSpPr>
          <p:nvPr/>
        </p:nvSpPr>
        <p:spPr>
          <a:xfrm>
            <a:off x="6884192" y="3486776"/>
            <a:ext cx="1396294" cy="593365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noProof="1" smtClean="0">
                <a:solidFill>
                  <a:srgbClr val="0074AF"/>
                </a:solidFill>
                <a:cs typeface="Segoe UI Semilight" panose="020B0402040204020203" pitchFamily="34" charset="0"/>
              </a:rPr>
              <a:t>DCL</a:t>
            </a:r>
            <a:endParaRPr lang="ru-RU" sz="3200" noProof="1" smtClean="0">
              <a:solidFill>
                <a:srgbClr val="0074AF"/>
              </a:solidFill>
              <a:cs typeface="Segoe UI Semilight" panose="020B0402040204020203" pitchFamily="34" charset="0"/>
            </a:endParaRPr>
          </a:p>
        </p:txBody>
      </p:sp>
      <p:sp>
        <p:nvSpPr>
          <p:cNvPr id="23" name="Объект 3"/>
          <p:cNvSpPr txBox="1">
            <a:spLocks/>
          </p:cNvSpPr>
          <p:nvPr/>
        </p:nvSpPr>
        <p:spPr>
          <a:xfrm>
            <a:off x="9917326" y="3486777"/>
            <a:ext cx="1396294" cy="593365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noProof="1" smtClean="0">
                <a:solidFill>
                  <a:srgbClr val="0074AF"/>
                </a:solidFill>
                <a:cs typeface="Segoe UI Semilight" panose="020B0402040204020203" pitchFamily="34" charset="0"/>
              </a:rPr>
              <a:t>TCL</a:t>
            </a:r>
            <a:endParaRPr lang="ru-RU" sz="3200" noProof="1" smtClean="0">
              <a:solidFill>
                <a:srgbClr val="0074AF"/>
              </a:solidFill>
              <a:cs typeface="Segoe UI Semilight" panose="020B0402040204020203" pitchFamily="34" charset="0"/>
            </a:endParaRPr>
          </a:p>
        </p:txBody>
      </p:sp>
      <p:sp>
        <p:nvSpPr>
          <p:cNvPr id="24" name="Объект 3"/>
          <p:cNvSpPr txBox="1">
            <a:spLocks/>
          </p:cNvSpPr>
          <p:nvPr/>
        </p:nvSpPr>
        <p:spPr>
          <a:xfrm>
            <a:off x="269679" y="4293198"/>
            <a:ext cx="2491992" cy="1776005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Язык манипулирования данными</a:t>
            </a:r>
          </a:p>
          <a:p>
            <a:pPr algn="ctr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en-US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select, insert</a:t>
            </a:r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и т.д.)</a:t>
            </a:r>
            <a:endParaRPr lang="ru-RU" sz="2200" noProof="1">
              <a:solidFill>
                <a:srgbClr val="0074A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66963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grpId="0" nodeType="after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1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2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2" presetID="2" presetClass="entr" presetSubtype="1" fill="hold" grpId="0" nodeType="after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4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5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" presetClass="entr" presetSubtype="1" fill="hold" grpId="0" nodeType="after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48" presetID="2" presetClass="entr" presetSubtype="1" fill="hold" grpId="0" nodeType="after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50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51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30" grpId="0" animBg="1"/>
          <p:bldP spid="32" grpId="0"/>
          <p:bldP spid="33" grpId="0" animBg="1"/>
          <p:bldP spid="35" grpId="0"/>
          <p:bldP spid="36" grpId="0" animBg="1"/>
          <p:bldP spid="38" grpId="0"/>
          <p:bldP spid="39" grpId="0" animBg="1"/>
          <p:bldP spid="18" grpId="0"/>
          <p:bldP spid="20" grpId="0"/>
          <p:bldP spid="21" grpId="0"/>
          <p:bldP spid="23" grpId="0"/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2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4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30" grpId="0" animBg="1"/>
          <p:bldP spid="32" grpId="0"/>
          <p:bldP spid="33" grpId="0" animBg="1"/>
          <p:bldP spid="35" grpId="0"/>
          <p:bldP spid="36" grpId="0" animBg="1"/>
          <p:bldP spid="38" grpId="0"/>
          <p:bldP spid="39" grpId="0" animBg="1"/>
          <p:bldP spid="18" grpId="0"/>
          <p:bldP spid="20" grpId="0"/>
          <p:bldP spid="21" grpId="0"/>
          <p:bldP spid="23" grpId="0"/>
          <p:bldP spid="24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377553" y="10545012"/>
            <a:ext cx="431425" cy="365125"/>
          </a:xfrm>
        </p:spPr>
        <p:txBody>
          <a:bodyPr/>
          <a:lstStyle/>
          <a:p>
            <a:pPr rtl="0"/>
            <a:fld id="{5AE1514C-5E56-4738-A1FF-4B1CFD2A3E36}" type="slidenum">
              <a:rPr lang="ru-RU" noProof="1" smtClean="0"/>
              <a:t>24</a:t>
            </a:fld>
            <a:endParaRPr lang="ru-RU" noProof="1"/>
          </a:p>
        </p:txBody>
      </p:sp>
      <p:sp>
        <p:nvSpPr>
          <p:cNvPr id="14" name="Полилиния: Фигура 64"/>
          <p:cNvSpPr>
            <a:spLocks noChangeAspect="1"/>
          </p:cNvSpPr>
          <p:nvPr/>
        </p:nvSpPr>
        <p:spPr>
          <a:xfrm>
            <a:off x="134716" y="-1261504"/>
            <a:ext cx="2523007" cy="2523007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42333" y="113211"/>
            <a:ext cx="230777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600" spc="60" noProof="1" smtClean="0">
                <a:solidFill>
                  <a:srgbClr val="FFFFFF"/>
                </a:solidFill>
                <a:latin typeface="Segoe UI Light"/>
                <a:cs typeface="Segoe UI Semilight" panose="020B0402040204020203" pitchFamily="34" charset="0"/>
              </a:rPr>
              <a:t>Литералы</a:t>
            </a:r>
            <a:endParaRPr lang="ru-RU" dirty="0"/>
          </a:p>
        </p:txBody>
      </p:sp>
      <p:sp>
        <p:nvSpPr>
          <p:cNvPr id="19" name="Текст 4"/>
          <p:cNvSpPr txBox="1">
            <a:spLocks/>
          </p:cNvSpPr>
          <p:nvPr/>
        </p:nvSpPr>
        <p:spPr>
          <a:xfrm>
            <a:off x="2765340" y="361741"/>
            <a:ext cx="9095733" cy="899762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0" noProof="1" smtClean="0">
                <a:latin typeface="+mj-lt"/>
              </a:rPr>
              <a:t>Литерал – указанное явным образом фиксированное значение, например, число 12 или строка «</a:t>
            </a:r>
            <a:r>
              <a:rPr lang="en-US" b="0" noProof="1" smtClean="0">
                <a:latin typeface="+mj-lt"/>
              </a:rPr>
              <a:t>SQL</a:t>
            </a:r>
            <a:r>
              <a:rPr lang="ru-RU" b="0" noProof="1" smtClean="0">
                <a:latin typeface="+mj-lt"/>
              </a:rPr>
              <a:t>»</a:t>
            </a:r>
            <a:endParaRPr lang="ru-RU" b="0" dirty="0">
              <a:latin typeface="+mj-lt"/>
            </a:endParaRPr>
          </a:p>
          <a:p>
            <a:r>
              <a:rPr lang="ru-RU" sz="2800" dirty="0"/>
              <a:t/>
            </a:r>
            <a:br>
              <a:rPr lang="ru-RU" sz="2800" dirty="0"/>
            </a:br>
            <a:endParaRPr lang="ru-RU" sz="2800" b="0" noProof="1" smtClean="0">
              <a:latin typeface="+mj-lt"/>
            </a:endParaRPr>
          </a:p>
          <a:p>
            <a:endParaRPr lang="ru-RU" noProof="1"/>
          </a:p>
        </p:txBody>
      </p:sp>
      <p:sp>
        <p:nvSpPr>
          <p:cNvPr id="40" name="Текст 14"/>
          <p:cNvSpPr txBox="1">
            <a:spLocks/>
          </p:cNvSpPr>
          <p:nvPr/>
        </p:nvSpPr>
        <p:spPr>
          <a:xfrm>
            <a:off x="242334" y="1665869"/>
            <a:ext cx="11618740" cy="333014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800"/>
              </a:spcAft>
            </a:pPr>
            <a:r>
              <a:rPr lang="ru-RU" sz="2800" noProof="1" smtClean="0"/>
              <a:t>Литералы бывают:</a:t>
            </a:r>
          </a:p>
          <a:p>
            <a:pPr marL="4572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Числовые - целые, дробные, положительные, отрицательные, экспоненциальные</a:t>
            </a:r>
          </a:p>
          <a:p>
            <a:pPr marL="4572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Строковые – последовательность символов, заключённы</a:t>
            </a:r>
            <a:r>
              <a:rPr lang="ru-RU" sz="2400" noProof="1">
                <a:solidFill>
                  <a:srgbClr val="000000"/>
                </a:solidFill>
                <a:latin typeface="+mj-lt"/>
              </a:rPr>
              <a:t>х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 в (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‘ ’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) или (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“ ”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)</a:t>
            </a:r>
          </a:p>
          <a:p>
            <a:pPr marL="4572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Даты и времени – возможен как строковый, так и числовой формат</a:t>
            </a:r>
            <a:endParaRPr lang="en-US" sz="2400" noProof="1" smtClean="0">
              <a:solidFill>
                <a:srgbClr val="000000"/>
              </a:solidFill>
              <a:latin typeface="+mj-lt"/>
            </a:endParaRPr>
          </a:p>
          <a:p>
            <a:pPr marL="4572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Логические – 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True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или 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False</a:t>
            </a:r>
          </a:p>
          <a:p>
            <a:pPr marL="4572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Null –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означет отсутствие данных</a:t>
            </a:r>
            <a:r>
              <a:rPr lang="ru-RU" sz="2400" noProof="1" smtClean="0">
                <a:latin typeface="+mj-lt"/>
              </a:rPr>
              <a:t> </a:t>
            </a:r>
            <a:endParaRPr lang="ru-RU" sz="2400" noProof="1">
              <a:latin typeface="+mj-lt"/>
            </a:endParaRPr>
          </a:p>
          <a:p>
            <a:pPr lvl="1"/>
            <a:endParaRPr lang="ru-RU" noProof="1"/>
          </a:p>
        </p:txBody>
      </p:sp>
      <p:sp>
        <p:nvSpPr>
          <p:cNvPr id="41" name="Текст 14"/>
          <p:cNvSpPr txBox="1">
            <a:spLocks/>
          </p:cNvSpPr>
          <p:nvPr/>
        </p:nvSpPr>
        <p:spPr>
          <a:xfrm>
            <a:off x="242333" y="5315095"/>
            <a:ext cx="11618740" cy="100899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ru-RU" sz="2800" noProof="1" smtClean="0"/>
              <a:t>Доступные арифметические операторы: </a:t>
            </a:r>
            <a:r>
              <a:rPr lang="en-US" sz="2800" noProof="1" smtClean="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cs typeface="+mn-cs"/>
              </a:rPr>
              <a:t>“+”, </a:t>
            </a:r>
            <a:r>
              <a:rPr lang="en-US" sz="28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cs typeface="+mn-cs"/>
              </a:rPr>
              <a:t>“-”, “*”, “/”, “mod”, “div”</a:t>
            </a:r>
            <a:r>
              <a:rPr lang="ru-RU" sz="2800" noProof="1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cs typeface="+mn-cs"/>
              </a:rPr>
              <a:t> </a:t>
            </a:r>
          </a:p>
          <a:p>
            <a:pPr lvl="1"/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946256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uiExpand="1" build="p"/>
      <p:bldP spid="41" grpId="0" uiExpan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/>
          <p:cNvSpPr txBox="1">
            <a:spLocks/>
          </p:cNvSpPr>
          <p:nvPr/>
        </p:nvSpPr>
        <p:spPr>
          <a:xfrm>
            <a:off x="434574" y="214394"/>
            <a:ext cx="4186372" cy="1136231"/>
          </a:xfrm>
          <a:prstGeom prst="rect">
            <a:avLst/>
          </a:prstGeom>
        </p:spPr>
        <p:txBody>
          <a:bodyPr vert="horz" wrap="square" lIns="146304" tIns="420624" rIns="146304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ru-RU" dirty="0" smtClean="0"/>
              <a:t>Базовый </a:t>
            </a:r>
            <a:r>
              <a:rPr lang="en-US" dirty="0" smtClean="0"/>
              <a:t>SQL </a:t>
            </a:r>
            <a:r>
              <a:rPr lang="ru-RU" dirty="0" smtClean="0"/>
              <a:t>запрос</a:t>
            </a:r>
            <a:endParaRPr lang="ru-RU" dirty="0"/>
          </a:p>
        </p:txBody>
      </p:sp>
      <p:sp>
        <p:nvSpPr>
          <p:cNvPr id="8" name="Текст 21"/>
          <p:cNvSpPr>
            <a:spLocks noGrp="1"/>
          </p:cNvSpPr>
          <p:nvPr>
            <p:ph type="body" sz="quarter" idx="10"/>
          </p:nvPr>
        </p:nvSpPr>
        <p:spPr>
          <a:xfrm>
            <a:off x="4997380" y="221064"/>
            <a:ext cx="6909917" cy="1643527"/>
          </a:xfrm>
        </p:spPr>
        <p:txBody>
          <a:bodyPr rtlCol="0"/>
          <a:lstStyle/>
          <a:p>
            <a:pPr algn="just">
              <a:spcBef>
                <a:spcPct val="0"/>
              </a:spcBef>
              <a:spcAft>
                <a:spcPts val="1200"/>
              </a:spcAft>
            </a:pP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cs typeface="Segoe UI Semibold" panose="020B0702040204020203" pitchFamily="34" charset="0"/>
              </a:rPr>
              <a:t>Одна из основных функций 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cs typeface="Segoe UI Semibold" panose="020B0702040204020203" pitchFamily="34" charset="0"/>
              </a:rPr>
              <a:t>SQL </a:t>
            </a:r>
            <a:r>
              <a:rPr lang="ru-RU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cs typeface="Segoe UI Semibold" panose="020B0702040204020203" pitchFamily="34" charset="0"/>
              </a:rPr>
              <a:t>– получение данных из БД. Для построения запросов к БД используется оператор </a:t>
            </a:r>
            <a:r>
              <a:rPr lang="en-US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SELECT</a:t>
            </a:r>
            <a:endParaRPr lang="ru-RU" sz="2800" noProof="1" smtClean="0"/>
          </a:p>
        </p:txBody>
      </p:sp>
      <p:sp>
        <p:nvSpPr>
          <p:cNvPr id="9" name="Текст 14"/>
          <p:cNvSpPr txBox="1">
            <a:spLocks/>
          </p:cNvSpPr>
          <p:nvPr/>
        </p:nvSpPr>
        <p:spPr>
          <a:xfrm>
            <a:off x="452173" y="2466816"/>
            <a:ext cx="11455124" cy="269612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400" b="1" dirty="0" smtClean="0">
                <a:solidFill>
                  <a:srgbClr val="FFC000"/>
                </a:solidFill>
              </a:rPr>
              <a:t>Примеры использования:</a:t>
            </a:r>
          </a:p>
          <a:p>
            <a:pPr marL="342900" lvl="1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noProof="1" smtClean="0">
                <a:solidFill>
                  <a:srgbClr val="0074AF"/>
                </a:solidFill>
                <a:latin typeface="+mj-lt"/>
              </a:rPr>
              <a:t>SELECT * from Company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– вывод всей таблицы 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Company</a:t>
            </a:r>
          </a:p>
          <a:p>
            <a:pPr marL="342900" lvl="1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noProof="1" smtClean="0">
                <a:solidFill>
                  <a:srgbClr val="0074AF"/>
                </a:solidFill>
                <a:latin typeface="+mj-lt"/>
              </a:rPr>
              <a:t>SELECT name</a:t>
            </a:r>
            <a:r>
              <a:rPr lang="ru-RU" sz="2400" b="1" noProof="1" smtClean="0">
                <a:solidFill>
                  <a:srgbClr val="0074AF"/>
                </a:solidFill>
                <a:latin typeface="+mj-lt"/>
              </a:rPr>
              <a:t>, </a:t>
            </a:r>
            <a:r>
              <a:rPr lang="en-US" sz="2400" b="1" noProof="1" smtClean="0">
                <a:solidFill>
                  <a:srgbClr val="0074AF"/>
                </a:solidFill>
                <a:latin typeface="+mj-lt"/>
              </a:rPr>
              <a:t>city from Company</a:t>
            </a:r>
            <a:r>
              <a:rPr lang="en-US" sz="2400" noProof="1" smtClean="0">
                <a:solidFill>
                  <a:srgbClr val="0074AF"/>
                </a:solidFill>
                <a:latin typeface="+mj-lt"/>
              </a:rPr>
              <a:t> 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–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вывод конкретных столбцов из таблицы</a:t>
            </a:r>
            <a:endParaRPr lang="en-US" sz="2400" noProof="1" smtClean="0">
              <a:solidFill>
                <a:srgbClr val="000000"/>
              </a:solidFill>
              <a:latin typeface="+mj-lt"/>
            </a:endParaRPr>
          </a:p>
          <a:p>
            <a:pPr marL="342900" lvl="1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noProof="1" smtClean="0">
                <a:solidFill>
                  <a:srgbClr val="0074AF"/>
                </a:solidFill>
                <a:latin typeface="+mj-lt"/>
              </a:rPr>
              <a:t>SELECT t.name as “</a:t>
            </a:r>
            <a:r>
              <a:rPr lang="ru-RU" sz="2400" b="1" noProof="1" smtClean="0">
                <a:solidFill>
                  <a:srgbClr val="0074AF"/>
                </a:solidFill>
                <a:latin typeface="+mj-lt"/>
              </a:rPr>
              <a:t>имя</a:t>
            </a:r>
            <a:r>
              <a:rPr lang="en-US" sz="2400" b="1" noProof="1" smtClean="0">
                <a:solidFill>
                  <a:srgbClr val="0074AF"/>
                </a:solidFill>
                <a:latin typeface="+mj-lt"/>
              </a:rPr>
              <a:t>”</a:t>
            </a:r>
            <a:r>
              <a:rPr lang="ru-RU" sz="2400" b="1" noProof="1" smtClean="0">
                <a:solidFill>
                  <a:srgbClr val="0074AF"/>
                </a:solidFill>
                <a:latin typeface="+mj-lt"/>
              </a:rPr>
              <a:t> </a:t>
            </a:r>
            <a:r>
              <a:rPr lang="en-US" sz="2400" b="1" noProof="1" smtClean="0">
                <a:solidFill>
                  <a:srgbClr val="0074AF"/>
                </a:solidFill>
                <a:latin typeface="+mj-lt"/>
              </a:rPr>
              <a:t>from Company as t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– использование псевдонимов, для представления столбцов и таблиц с именами, отличными от оригинальных</a:t>
            </a:r>
          </a:p>
          <a:p>
            <a:pPr marL="342900" lvl="1" indent="-3429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1" noProof="1" smtClean="0">
                <a:solidFill>
                  <a:srgbClr val="0074AF"/>
                </a:solidFill>
                <a:latin typeface="+mj-lt"/>
              </a:rPr>
              <a:t>SELECT DISTINCT name from </a:t>
            </a:r>
            <a:r>
              <a:rPr lang="ru-RU" sz="2400" b="1" noProof="1" smtClean="0">
                <a:solidFill>
                  <a:srgbClr val="0074AF"/>
                </a:solidFill>
                <a:latin typeface="+mj-lt"/>
              </a:rPr>
              <a:t>С</a:t>
            </a:r>
            <a:r>
              <a:rPr lang="en-US" sz="2400" b="1" noProof="1" smtClean="0">
                <a:solidFill>
                  <a:srgbClr val="0074AF"/>
                </a:solidFill>
                <a:latin typeface="+mj-lt"/>
              </a:rPr>
              <a:t>ompany 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– 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получение только уникальных значений из столбца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 name (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в том числе </a:t>
            </a: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Null</a:t>
            </a: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, если такие будут)</a:t>
            </a:r>
            <a:endParaRPr lang="ru-RU" sz="2400" noProof="1">
              <a:latin typeface="+mj-lt"/>
            </a:endParaRPr>
          </a:p>
        </p:txBody>
      </p:sp>
      <p:sp>
        <p:nvSpPr>
          <p:cNvPr id="10" name="Текст 21"/>
          <p:cNvSpPr>
            <a:spLocks noGrp="1"/>
          </p:cNvSpPr>
          <p:nvPr>
            <p:ph type="body" sz="quarter" idx="10"/>
          </p:nvPr>
        </p:nvSpPr>
        <p:spPr>
          <a:xfrm>
            <a:off x="452173" y="5162938"/>
            <a:ext cx="11455124" cy="1243417"/>
          </a:xfrm>
        </p:spPr>
        <p:txBody>
          <a:bodyPr rtlCol="0"/>
          <a:lstStyle/>
          <a:p>
            <a:pPr algn="just">
              <a:spcBef>
                <a:spcPct val="0"/>
              </a:spcBef>
              <a:spcAft>
                <a:spcPts val="1200"/>
              </a:spcAft>
            </a:pPr>
            <a:r>
              <a:rPr lang="en-US" sz="2400" noProof="1" smtClean="0">
                <a:solidFill>
                  <a:srgbClr val="FF0000"/>
                </a:solidFill>
                <a:cs typeface="Segoe UI Semibold" panose="020B0702040204020203" pitchFamily="34" charset="0"/>
              </a:rPr>
              <a:t>!</a:t>
            </a:r>
            <a:r>
              <a:rPr lang="en-US" sz="24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cs typeface="Segoe UI Semibold" panose="020B0702040204020203" pitchFamily="34" charset="0"/>
              </a:rPr>
              <a:t> </a:t>
            </a:r>
            <a:r>
              <a:rPr lang="ru-RU" sz="2400" noProof="1" smtClean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В </a:t>
            </a:r>
            <a:r>
              <a:rPr lang="en-US" sz="2400" noProof="1" smtClean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SQL </a:t>
            </a:r>
            <a:r>
              <a:rPr lang="ru-RU" sz="2400" noProof="1" smtClean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нет чувствительности к регистру при написании основных команд и операторов</a:t>
            </a:r>
          </a:p>
          <a:p>
            <a:pPr algn="just">
              <a:spcBef>
                <a:spcPct val="0"/>
              </a:spcBef>
              <a:spcAft>
                <a:spcPts val="1200"/>
              </a:spcAft>
            </a:pPr>
            <a:r>
              <a:rPr lang="en-US" sz="2400" noProof="1" smtClean="0">
                <a:solidFill>
                  <a:srgbClr val="FF0000"/>
                </a:solidFill>
                <a:cs typeface="Segoe UI Semibold" panose="020B0702040204020203" pitchFamily="34" charset="0"/>
              </a:rPr>
              <a:t>! ! </a:t>
            </a:r>
            <a:r>
              <a:rPr lang="ru-RU" sz="2400" noProof="1" smtClean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Также при использовании псевдонимов можно опускать </a:t>
            </a:r>
            <a:r>
              <a:rPr lang="en-US" sz="2400" noProof="1" smtClean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“as”</a:t>
            </a:r>
            <a:endParaRPr lang="ru-RU" sz="2400" noProof="1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6281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: Фигура 64"/>
          <p:cNvSpPr>
            <a:spLocks noChangeAspect="1"/>
          </p:cNvSpPr>
          <p:nvPr/>
        </p:nvSpPr>
        <p:spPr>
          <a:xfrm>
            <a:off x="3577935" y="-2871315"/>
            <a:ext cx="5110523" cy="511052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4250404" y="306554"/>
            <a:ext cx="3765583" cy="1200329"/>
          </a:xfrm>
        </p:spPr>
        <p:txBody>
          <a:bodyPr rtlCol="0"/>
          <a:lstStyle/>
          <a:p>
            <a:pPr rtl="0"/>
            <a:r>
              <a:rPr lang="ru-RU" noProof="1" smtClean="0"/>
              <a:t>КОНЕЦ</a:t>
            </a:r>
            <a:endParaRPr lang="ru-RU" noProof="1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935" y="1943100"/>
            <a:ext cx="5110523" cy="505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: Фигура 64"/>
          <p:cNvSpPr>
            <a:spLocks noChangeAspect="1"/>
          </p:cNvSpPr>
          <p:nvPr/>
        </p:nvSpPr>
        <p:spPr>
          <a:xfrm>
            <a:off x="3577935" y="-2871315"/>
            <a:ext cx="5110523" cy="5110523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5356379" y="306554"/>
            <a:ext cx="1553630" cy="1200329"/>
          </a:xfrm>
        </p:spPr>
        <p:txBody>
          <a:bodyPr rtlCol="0"/>
          <a:lstStyle/>
          <a:p>
            <a:pPr rtl="0"/>
            <a:r>
              <a:rPr lang="ru-RU" noProof="1" smtClean="0"/>
              <a:t>ДЗ</a:t>
            </a:r>
            <a:endParaRPr lang="ru-RU" noProof="1"/>
          </a:p>
        </p:txBody>
      </p:sp>
      <p:sp>
        <p:nvSpPr>
          <p:cNvPr id="4" name="Текст 14"/>
          <p:cNvSpPr txBox="1">
            <a:spLocks/>
          </p:cNvSpPr>
          <p:nvPr/>
        </p:nvSpPr>
        <p:spPr>
          <a:xfrm>
            <a:off x="984499" y="2564534"/>
            <a:ext cx="10297389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Сайт для </a:t>
            </a:r>
            <a:r>
              <a:rPr lang="ru-RU" sz="2800" b="1" dirty="0">
                <a:solidFill>
                  <a:srgbClr val="FFC000"/>
                </a:solidFill>
              </a:rPr>
              <a:t>ДЗ: </a:t>
            </a:r>
            <a:r>
              <a:rPr lang="ru-RU" sz="2800" b="1" dirty="0"/>
              <a:t>https://</a:t>
            </a:r>
            <a:r>
              <a:rPr lang="ru-RU" sz="2800" b="1" dirty="0" smtClean="0"/>
              <a:t>sql-academy.org/ru/trainer?sort=byId</a:t>
            </a:r>
            <a:endParaRPr lang="ru-RU" sz="2800" b="1" dirty="0"/>
          </a:p>
        </p:txBody>
      </p:sp>
      <p:sp>
        <p:nvSpPr>
          <p:cNvPr id="7" name="Текст 14"/>
          <p:cNvSpPr txBox="1">
            <a:spLocks/>
          </p:cNvSpPr>
          <p:nvPr/>
        </p:nvSpPr>
        <p:spPr>
          <a:xfrm>
            <a:off x="984498" y="3430281"/>
            <a:ext cx="10297389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Номера задач: </a:t>
            </a:r>
            <a:r>
              <a:rPr lang="en-US" sz="2800" b="1" dirty="0"/>
              <a:t>#</a:t>
            </a:r>
            <a:r>
              <a:rPr lang="ru-RU" sz="2800" b="1" dirty="0" smtClean="0"/>
              <a:t>1, </a:t>
            </a:r>
            <a:r>
              <a:rPr lang="en-US" sz="2800" b="1" dirty="0" smtClean="0"/>
              <a:t>#</a:t>
            </a:r>
            <a:r>
              <a:rPr lang="ru-RU" sz="2800" b="1" dirty="0" smtClean="0"/>
              <a:t>2</a:t>
            </a:r>
            <a:endParaRPr lang="ru-RU" sz="2800" b="1" dirty="0"/>
          </a:p>
        </p:txBody>
      </p:sp>
      <p:sp>
        <p:nvSpPr>
          <p:cNvPr id="6" name="Текст 14"/>
          <p:cNvSpPr txBox="1">
            <a:spLocks/>
          </p:cNvSpPr>
          <p:nvPr/>
        </p:nvSpPr>
        <p:spPr>
          <a:xfrm>
            <a:off x="984498" y="4292866"/>
            <a:ext cx="10297389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Дополнительно: </a:t>
            </a:r>
            <a:r>
              <a:rPr lang="ru-RU" sz="2800" b="1" dirty="0" smtClean="0"/>
              <a:t>Ещё раз повторить </a:t>
            </a:r>
            <a:r>
              <a:rPr lang="ru-RU" sz="2800" b="1" dirty="0" smtClean="0"/>
              <a:t>теорию и</a:t>
            </a:r>
            <a:endParaRPr lang="ru-RU" sz="2800" b="1" dirty="0"/>
          </a:p>
        </p:txBody>
      </p:sp>
      <p:sp>
        <p:nvSpPr>
          <p:cNvPr id="8" name="Текст 14"/>
          <p:cNvSpPr txBox="1">
            <a:spLocks/>
          </p:cNvSpPr>
          <p:nvPr/>
        </p:nvSpPr>
        <p:spPr>
          <a:xfrm>
            <a:off x="984498" y="5164505"/>
            <a:ext cx="10297389" cy="12557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Если есть желание, то можно самостоятельно выполнять задания на сайте </a:t>
            </a:r>
            <a:r>
              <a:rPr lang="en-US" sz="2800" b="1" dirty="0" err="1"/>
              <a:t>sql</a:t>
            </a:r>
            <a:r>
              <a:rPr lang="en-US" sz="2800" b="1" dirty="0"/>
              <a:t>-ex</a:t>
            </a:r>
            <a:r>
              <a:rPr lang="ru-RU" sz="2800" b="1" dirty="0" smtClean="0">
                <a:solidFill>
                  <a:srgbClr val="FFC000"/>
                </a:solidFill>
              </a:rPr>
              <a:t>. После решения определённого числа задач можно получить сертификат (</a:t>
            </a:r>
            <a:r>
              <a:rPr lang="ru-RU" sz="2800" b="1" dirty="0"/>
              <a:t>платно</a:t>
            </a:r>
            <a:r>
              <a:rPr lang="ru-RU" sz="2800" b="1" dirty="0" smtClean="0">
                <a:solidFill>
                  <a:srgbClr val="FFC000"/>
                </a:solidFill>
              </a:rPr>
              <a:t>). 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62126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9"/>
          <p:cNvSpPr>
            <a:spLocks noGrp="1"/>
          </p:cNvSpPr>
          <p:nvPr>
            <p:ph idx="1"/>
          </p:nvPr>
        </p:nvSpPr>
        <p:spPr>
          <a:xfrm>
            <a:off x="4419300" y="1846359"/>
            <a:ext cx="3633936" cy="424732"/>
          </a:xfrm>
        </p:spPr>
        <p:txBody>
          <a:bodyPr rtlCol="0"/>
          <a:lstStyle/>
          <a:p>
            <a:pPr rtl="0">
              <a:spcAft>
                <a:spcPts val="2400"/>
              </a:spcAft>
            </a:pPr>
            <a:r>
              <a:rPr lang="ru-RU" noProof="1" smtClean="0"/>
              <a:t>Классификация БД</a:t>
            </a:r>
            <a:endParaRPr lang="ru-RU" noProof="1"/>
          </a:p>
        </p:txBody>
      </p:sp>
      <p:sp>
        <p:nvSpPr>
          <p:cNvPr id="11" name="Объект 10"/>
          <p:cNvSpPr>
            <a:spLocks noGrp="1"/>
          </p:cNvSpPr>
          <p:nvPr>
            <p:ph idx="14"/>
          </p:nvPr>
        </p:nvSpPr>
        <p:spPr>
          <a:xfrm>
            <a:off x="8253588" y="2906982"/>
            <a:ext cx="3840480" cy="757130"/>
          </a:xfrm>
        </p:spPr>
        <p:txBody>
          <a:bodyPr rtlCol="0"/>
          <a:lstStyle/>
          <a:p>
            <a:pPr>
              <a:spcAft>
                <a:spcPts val="2400"/>
              </a:spcAft>
            </a:pPr>
            <a:r>
              <a:rPr lang="ru-RU" noProof="1"/>
              <a:t>По способу хранения </a:t>
            </a:r>
            <a:r>
              <a:rPr lang="ru-RU" noProof="1" smtClean="0"/>
              <a:t>данных</a:t>
            </a:r>
            <a:endParaRPr lang="ru-RU" noProof="1"/>
          </a:p>
        </p:txBody>
      </p: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452432"/>
          </a:xfrm>
        </p:spPr>
        <p:txBody>
          <a:bodyPr rtlCol="0"/>
          <a:lstStyle/>
          <a:p>
            <a:pPr rtl="0"/>
            <a:r>
              <a:rPr lang="ru-RU" sz="2600" noProof="1" smtClean="0"/>
              <a:t>База данных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3009670" y="245029"/>
            <a:ext cx="8958622" cy="1421928"/>
          </a:xfrm>
        </p:spPr>
        <p:txBody>
          <a:bodyPr rtlCol="0"/>
          <a:lstStyle/>
          <a:p>
            <a:pPr algn="just" rtl="0"/>
            <a:r>
              <a:rPr lang="ru-RU" noProof="1" smtClean="0"/>
              <a:t>База данных (БД) – это совокупность организованных особым образом данных, хранимых в памяти системы и характеризующих актуальное состояние некоторой предметной области</a:t>
            </a:r>
            <a:endParaRPr lang="ru-RU" noProof="1"/>
          </a:p>
        </p:txBody>
      </p:sp>
      <p:sp>
        <p:nvSpPr>
          <p:cNvPr id="9" name="Прямоугольник 8"/>
          <p:cNvSpPr/>
          <p:nvPr/>
        </p:nvSpPr>
        <p:spPr>
          <a:xfrm>
            <a:off x="4569732" y="2301964"/>
            <a:ext cx="3309718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6" name="Прямоугольник 15"/>
          <p:cNvSpPr/>
          <p:nvPr/>
        </p:nvSpPr>
        <p:spPr>
          <a:xfrm>
            <a:off x="8399332" y="3664112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17" name="Объект 9"/>
          <p:cNvSpPr txBox="1">
            <a:spLocks/>
          </p:cNvSpPr>
          <p:nvPr/>
        </p:nvSpPr>
        <p:spPr>
          <a:xfrm>
            <a:off x="4330458" y="2883652"/>
            <a:ext cx="3714704" cy="7571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ru-RU" noProof="1" smtClean="0"/>
              <a:t>По структуре организации данных</a:t>
            </a:r>
            <a:endParaRPr lang="ru-RU" noProof="1"/>
          </a:p>
        </p:txBody>
      </p:sp>
      <p:sp>
        <p:nvSpPr>
          <p:cNvPr id="19" name="Прямоугольник 18"/>
          <p:cNvSpPr/>
          <p:nvPr/>
        </p:nvSpPr>
        <p:spPr>
          <a:xfrm>
            <a:off x="4496170" y="3667591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1" name="Прямоугольник 20"/>
          <p:cNvSpPr/>
          <p:nvPr/>
        </p:nvSpPr>
        <p:spPr>
          <a:xfrm>
            <a:off x="508649" y="3682400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2" name="Объект 9"/>
          <p:cNvSpPr txBox="1">
            <a:spLocks/>
          </p:cNvSpPr>
          <p:nvPr/>
        </p:nvSpPr>
        <p:spPr>
          <a:xfrm>
            <a:off x="407328" y="2906982"/>
            <a:ext cx="3714704" cy="7571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ru-RU" noProof="1" smtClean="0"/>
              <a:t>По характеру хранимой инфы</a:t>
            </a:r>
            <a:endParaRPr lang="ru-RU" noProof="1"/>
          </a:p>
        </p:txBody>
      </p:sp>
      <p:sp>
        <p:nvSpPr>
          <p:cNvPr id="25" name="Объект 9"/>
          <p:cNvSpPr txBox="1">
            <a:spLocks/>
          </p:cNvSpPr>
          <p:nvPr/>
        </p:nvSpPr>
        <p:spPr>
          <a:xfrm>
            <a:off x="8253588" y="4981953"/>
            <a:ext cx="3714704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ru-RU" noProof="1" smtClean="0"/>
              <a:t>Сетевая</a:t>
            </a:r>
            <a:endParaRPr lang="ru-RU" noProof="1"/>
          </a:p>
        </p:txBody>
      </p:sp>
      <p:sp>
        <p:nvSpPr>
          <p:cNvPr id="26" name="Прямоугольник 25"/>
          <p:cNvSpPr/>
          <p:nvPr/>
        </p:nvSpPr>
        <p:spPr>
          <a:xfrm>
            <a:off x="8399332" y="5476701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7" name="Объект 9"/>
          <p:cNvSpPr txBox="1">
            <a:spLocks/>
          </p:cNvSpPr>
          <p:nvPr/>
        </p:nvSpPr>
        <p:spPr>
          <a:xfrm>
            <a:off x="4350426" y="4981953"/>
            <a:ext cx="3714704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ru-RU" noProof="1" smtClean="0"/>
              <a:t>Иерархическая</a:t>
            </a:r>
            <a:endParaRPr lang="ru-RU" noProof="1"/>
          </a:p>
        </p:txBody>
      </p:sp>
      <p:sp>
        <p:nvSpPr>
          <p:cNvPr id="28" name="Прямоугольник 27"/>
          <p:cNvSpPr/>
          <p:nvPr/>
        </p:nvSpPr>
        <p:spPr>
          <a:xfrm>
            <a:off x="4496170" y="5476701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9" name="Объект 9"/>
          <p:cNvSpPr txBox="1">
            <a:spLocks/>
          </p:cNvSpPr>
          <p:nvPr/>
        </p:nvSpPr>
        <p:spPr>
          <a:xfrm>
            <a:off x="541493" y="4981952"/>
            <a:ext cx="3714704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400"/>
              </a:spcAft>
            </a:pPr>
            <a:r>
              <a:rPr lang="ru-RU" noProof="1" smtClean="0"/>
              <a:t>Реляционная</a:t>
            </a:r>
            <a:endParaRPr lang="ru-RU" noProof="1"/>
          </a:p>
        </p:txBody>
      </p:sp>
      <p:sp>
        <p:nvSpPr>
          <p:cNvPr id="30" name="Прямоугольник 29"/>
          <p:cNvSpPr/>
          <p:nvPr/>
        </p:nvSpPr>
        <p:spPr>
          <a:xfrm>
            <a:off x="687237" y="5476700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2" name="Прямоугольник 31"/>
          <p:cNvSpPr/>
          <p:nvPr/>
        </p:nvSpPr>
        <p:spPr>
          <a:xfrm rot="5400000">
            <a:off x="5548810" y="4306879"/>
            <a:ext cx="1260000" cy="1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3" name="Прямоугольник 32"/>
          <p:cNvSpPr/>
          <p:nvPr/>
        </p:nvSpPr>
        <p:spPr>
          <a:xfrm rot="1038565">
            <a:off x="6096784" y="4296162"/>
            <a:ext cx="414000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4" name="Прямоугольник 33"/>
          <p:cNvSpPr/>
          <p:nvPr/>
        </p:nvSpPr>
        <p:spPr>
          <a:xfrm rot="20561435" flipH="1">
            <a:off x="2124051" y="4301359"/>
            <a:ext cx="414000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2.96296E-6 L 3.125E-6 2.96296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1.85185E-6 L -4.16667E-6 1.85185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1.11111E-6 L -1.875E-6 -1.11111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25E-6 -4.44444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8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8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1.48148E-6 L -4.16667E-6 1.48148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8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8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1.48148E-6 L -1.875E-6 1.48148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8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8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1.48148E-6 L -2.08333E-6 1.48148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3.33333E-6 L -8.33333E-7 3.33333E-6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2.22222E-6 L -1.66667E-6 2.22222E-6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2.22222E-6 L -4.16667E-7 -2.22222E-6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9" grpId="0" animBg="1"/>
      <p:bldP spid="9" grpId="1" animBg="1"/>
      <p:bldP spid="16" grpId="0" animBg="1"/>
      <p:bldP spid="16" grpId="1" animBg="1"/>
      <p:bldP spid="17" grpId="0" uiExpand="1" build="p"/>
      <p:bldP spid="19" grpId="0" animBg="1"/>
      <p:bldP spid="19" grpId="1" animBg="1"/>
      <p:bldP spid="21" grpId="0" animBg="1"/>
      <p:bldP spid="21" grpId="1" animBg="1"/>
      <p:bldP spid="22" grpId="0" uiExpand="1" build="p"/>
      <p:bldP spid="25" grpId="0" uiExpand="1" build="p"/>
      <p:bldP spid="26" grpId="0" animBg="1"/>
      <p:bldP spid="26" grpId="1" animBg="1"/>
      <p:bldP spid="27" grpId="0" uiExpand="1" build="p"/>
      <p:bldP spid="28" grpId="0" animBg="1"/>
      <p:bldP spid="28" grpId="1" animBg="1"/>
      <p:bldP spid="29" grpId="0" uiExpand="1" build="p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21"/>
          <p:cNvSpPr>
            <a:spLocks noGrp="1"/>
          </p:cNvSpPr>
          <p:nvPr>
            <p:ph type="body" sz="quarter" idx="19"/>
          </p:nvPr>
        </p:nvSpPr>
        <p:spPr>
          <a:xfrm>
            <a:off x="6258535" y="225195"/>
            <a:ext cx="5933465" cy="1427057"/>
          </a:xfrm>
        </p:spPr>
        <p:txBody>
          <a:bodyPr rtlCol="0"/>
          <a:lstStyle/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ru-RU" sz="2800" noProof="1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ОПРЕДЕЛЕНИЕ</a:t>
            </a:r>
            <a:endParaRPr lang="ru-RU" sz="2800" noProof="1" smtClean="0"/>
          </a:p>
          <a:p>
            <a:pPr rtl="0"/>
            <a:r>
              <a:rPr lang="ru-RU" sz="2400" noProof="1" smtClean="0"/>
              <a:t>Реляционная БД – набор простых таблиц, между которыми </a:t>
            </a:r>
            <a:r>
              <a:rPr lang="ru-RU" sz="2400" noProof="1"/>
              <a:t>установлены</a:t>
            </a:r>
            <a:r>
              <a:rPr lang="ru-RU" sz="2400" noProof="1" smtClean="0"/>
              <a:t> связи</a:t>
            </a:r>
            <a:endParaRPr lang="ru-RU" sz="2400" noProof="1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t="13972" r="17883" b="20232"/>
          <a:stretch/>
        </p:blipFill>
        <p:spPr>
          <a:xfrm>
            <a:off x="-2" y="957942"/>
            <a:ext cx="6437905" cy="4955178"/>
          </a:xfrm>
        </p:spPr>
      </p:pic>
      <p:sp>
        <p:nvSpPr>
          <p:cNvPr id="11" name="Текст 14"/>
          <p:cNvSpPr txBox="1">
            <a:spLocks/>
          </p:cNvSpPr>
          <p:nvPr/>
        </p:nvSpPr>
        <p:spPr>
          <a:xfrm>
            <a:off x="6766560" y="2483032"/>
            <a:ext cx="5163736" cy="320190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ru-RU" sz="2800" noProof="1" smtClean="0"/>
              <a:t>Достоинства</a:t>
            </a:r>
          </a:p>
          <a:p>
            <a:pPr marL="4572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Модель данных содержит инфу в простой форме для пользователя</a:t>
            </a:r>
          </a:p>
          <a:p>
            <a:pPr marL="4572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Обеспечивает независимость данных</a:t>
            </a:r>
          </a:p>
          <a:p>
            <a:pPr marL="4572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noProof="1" smtClean="0">
                <a:solidFill>
                  <a:srgbClr val="000000"/>
                </a:solidFill>
                <a:latin typeface="+mj-lt"/>
              </a:rPr>
              <a:t>Возможность изменения данных</a:t>
            </a:r>
            <a:r>
              <a:rPr lang="ru-RU" sz="2400" noProof="1" smtClean="0">
                <a:latin typeface="+mj-lt"/>
              </a:rPr>
              <a:t> </a:t>
            </a:r>
            <a:endParaRPr lang="ru-RU" sz="2400" noProof="1">
              <a:latin typeface="+mj-lt"/>
            </a:endParaRPr>
          </a:p>
          <a:p>
            <a:pPr lvl="1"/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836087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452432"/>
          </a:xfrm>
        </p:spPr>
        <p:txBody>
          <a:bodyPr rtlCol="0"/>
          <a:lstStyle/>
          <a:p>
            <a:pPr rtl="0"/>
            <a:r>
              <a:rPr lang="ru-RU" sz="2600" noProof="1" smtClean="0"/>
              <a:t>Типы связей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3009670" y="245029"/>
            <a:ext cx="8958622" cy="1089529"/>
          </a:xfrm>
        </p:spPr>
        <p:txBody>
          <a:bodyPr rtlCol="0"/>
          <a:lstStyle/>
          <a:p>
            <a:pPr algn="just" rtl="0"/>
            <a:r>
              <a:rPr lang="ru-RU" noProof="1" smtClean="0"/>
              <a:t>Объекты реального мира находятся друг с другом в сложных взаимотношениях. В БД такие взаимотношения представляются связями между сущностями</a:t>
            </a:r>
            <a:endParaRPr lang="ru-RU" noProof="1"/>
          </a:p>
        </p:txBody>
      </p:sp>
      <p:sp>
        <p:nvSpPr>
          <p:cNvPr id="24" name="Объект 46"/>
          <p:cNvSpPr txBox="1">
            <a:spLocks/>
          </p:cNvSpPr>
          <p:nvPr/>
        </p:nvSpPr>
        <p:spPr>
          <a:xfrm>
            <a:off x="316322" y="2533616"/>
            <a:ext cx="51966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1" name="Объект 3"/>
          <p:cNvSpPr txBox="1">
            <a:spLocks/>
          </p:cNvSpPr>
          <p:nvPr/>
        </p:nvSpPr>
        <p:spPr>
          <a:xfrm>
            <a:off x="1296237" y="2515190"/>
            <a:ext cx="10480432" cy="75300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Один к одному – когда одной записи из таблицы соответствует только одна запись из другой таблицы  (человек и номер его паспорта)</a:t>
            </a:r>
          </a:p>
        </p:txBody>
      </p:sp>
      <p:sp>
        <p:nvSpPr>
          <p:cNvPr id="35" name="Прямоугольник 34"/>
          <p:cNvSpPr/>
          <p:nvPr/>
        </p:nvSpPr>
        <p:spPr>
          <a:xfrm rot="5400000">
            <a:off x="784599" y="2893616"/>
            <a:ext cx="756000" cy="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6" name="Текст 14"/>
          <p:cNvSpPr txBox="1">
            <a:spLocks/>
          </p:cNvSpPr>
          <p:nvPr/>
        </p:nvSpPr>
        <p:spPr>
          <a:xfrm>
            <a:off x="316322" y="1789954"/>
            <a:ext cx="5238246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Классификация связей:</a:t>
            </a:r>
            <a:endParaRPr lang="ru-RU" sz="2800" b="1" dirty="0">
              <a:solidFill>
                <a:srgbClr val="FFC000"/>
              </a:solidFill>
            </a:endParaRPr>
          </a:p>
        </p:txBody>
      </p:sp>
      <p:sp>
        <p:nvSpPr>
          <p:cNvPr id="37" name="Объект 46"/>
          <p:cNvSpPr txBox="1">
            <a:spLocks/>
          </p:cNvSpPr>
          <p:nvPr/>
        </p:nvSpPr>
        <p:spPr>
          <a:xfrm>
            <a:off x="316322" y="3680979"/>
            <a:ext cx="519666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38" name="Объект 3"/>
          <p:cNvSpPr txBox="1">
            <a:spLocks/>
          </p:cNvSpPr>
          <p:nvPr/>
        </p:nvSpPr>
        <p:spPr>
          <a:xfrm>
            <a:off x="1296237" y="3662553"/>
            <a:ext cx="10480432" cy="75300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Один ко многим – когда одной записи из таблицы соответствует несколько записей из другой таблицы  (несколько номеров телефона у одного человека)</a:t>
            </a:r>
          </a:p>
        </p:txBody>
      </p:sp>
      <p:sp>
        <p:nvSpPr>
          <p:cNvPr id="39" name="Прямоугольник 38"/>
          <p:cNvSpPr/>
          <p:nvPr/>
        </p:nvSpPr>
        <p:spPr>
          <a:xfrm rot="5400000">
            <a:off x="784599" y="4040979"/>
            <a:ext cx="756000" cy="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0" name="Объект 46"/>
          <p:cNvSpPr txBox="1">
            <a:spLocks/>
          </p:cNvSpPr>
          <p:nvPr/>
        </p:nvSpPr>
        <p:spPr>
          <a:xfrm>
            <a:off x="316322" y="4806925"/>
            <a:ext cx="519666" cy="75300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1" name="Объект 3"/>
          <p:cNvSpPr txBox="1">
            <a:spLocks/>
          </p:cNvSpPr>
          <p:nvPr/>
        </p:nvSpPr>
        <p:spPr>
          <a:xfrm>
            <a:off x="1296237" y="4806925"/>
            <a:ext cx="10480432" cy="749715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Многие ко многим – например, когда работник может иметь несколько должностей, но при этом одну должность могут занимать несколько работников</a:t>
            </a:r>
          </a:p>
        </p:txBody>
      </p:sp>
      <p:sp>
        <p:nvSpPr>
          <p:cNvPr id="43" name="Прямоугольник 42"/>
          <p:cNvSpPr/>
          <p:nvPr/>
        </p:nvSpPr>
        <p:spPr>
          <a:xfrm rot="5400000">
            <a:off x="784599" y="5185351"/>
            <a:ext cx="756000" cy="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668849619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2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3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6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7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entr" presetSubtype="1" fill="hold" grpId="0" nodeType="click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40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41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31" grpId="0"/>
          <p:bldP spid="35" grpId="0" animBg="1"/>
          <p:bldP spid="36" grpId="0"/>
          <p:bldP spid="37" grpId="0"/>
          <p:bldP spid="38" grpId="0"/>
          <p:bldP spid="39" grpId="0" animBg="1"/>
          <p:bldP spid="40" grpId="0"/>
          <p:bldP spid="41" grpId="0"/>
          <p:bldP spid="4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31" grpId="0"/>
          <p:bldP spid="35" grpId="0" animBg="1"/>
          <p:bldP spid="36" grpId="0"/>
          <p:bldP spid="37" grpId="0"/>
          <p:bldP spid="38" grpId="0"/>
          <p:bldP spid="39" grpId="0" animBg="1"/>
          <p:bldP spid="40" grpId="0"/>
          <p:bldP spid="41" grpId="0"/>
          <p:bldP spid="43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452432"/>
          </a:xfrm>
        </p:spPr>
        <p:txBody>
          <a:bodyPr rtlCol="0"/>
          <a:lstStyle/>
          <a:p>
            <a:pPr rtl="0"/>
            <a:r>
              <a:rPr lang="ru-RU" sz="2600" noProof="1" smtClean="0"/>
              <a:t>Типы ключей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3328307" y="279788"/>
            <a:ext cx="8353807" cy="424732"/>
          </a:xfrm>
        </p:spPr>
        <p:txBody>
          <a:bodyPr rtlCol="0"/>
          <a:lstStyle/>
          <a:p>
            <a:pPr algn="just" rtl="0"/>
            <a:r>
              <a:rPr lang="ru-RU" noProof="1" smtClean="0"/>
              <a:t>Связывание таблиц происходит посредством ключей</a:t>
            </a:r>
            <a:endParaRPr lang="ru-RU" noProof="1"/>
          </a:p>
        </p:txBody>
      </p:sp>
      <p:sp>
        <p:nvSpPr>
          <p:cNvPr id="42" name="Номер слайда 41"/>
          <p:cNvSpPr>
            <a:spLocks noGrp="1"/>
          </p:cNvSpPr>
          <p:nvPr>
            <p:ph type="sldNum" sz="quarter" idx="4"/>
          </p:nvPr>
        </p:nvSpPr>
        <p:spPr>
          <a:xfrm>
            <a:off x="15532239" y="1159279"/>
            <a:ext cx="318077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ru-RU" noProof="1" smtClean="0"/>
              <a:t>6</a:t>
            </a:fld>
            <a:endParaRPr lang="ru-RU" noProof="1"/>
          </a:p>
        </p:txBody>
      </p:sp>
      <p:sp>
        <p:nvSpPr>
          <p:cNvPr id="24" name="Объект 46"/>
          <p:cNvSpPr txBox="1">
            <a:spLocks/>
          </p:cNvSpPr>
          <p:nvPr/>
        </p:nvSpPr>
        <p:spPr>
          <a:xfrm>
            <a:off x="4013656" y="2355386"/>
            <a:ext cx="331647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1" name="Объект 3"/>
          <p:cNvSpPr txBox="1">
            <a:spLocks/>
          </p:cNvSpPr>
          <p:nvPr/>
        </p:nvSpPr>
        <p:spPr>
          <a:xfrm>
            <a:off x="4993571" y="2336960"/>
            <a:ext cx="6688543" cy="75300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Первичный ключ – это поле таблицы, которое одназначно определяет запись в этой таблице</a:t>
            </a:r>
          </a:p>
        </p:txBody>
      </p:sp>
      <p:sp>
        <p:nvSpPr>
          <p:cNvPr id="35" name="Прямоугольник 34"/>
          <p:cNvSpPr/>
          <p:nvPr/>
        </p:nvSpPr>
        <p:spPr>
          <a:xfrm rot="5400000">
            <a:off x="4486792" y="2710526"/>
            <a:ext cx="75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36" name="Текст 14"/>
          <p:cNvSpPr txBox="1">
            <a:spLocks/>
          </p:cNvSpPr>
          <p:nvPr/>
        </p:nvSpPr>
        <p:spPr>
          <a:xfrm>
            <a:off x="4013655" y="1611724"/>
            <a:ext cx="4749345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 smtClean="0">
                <a:solidFill>
                  <a:srgbClr val="FFC000"/>
                </a:solidFill>
              </a:rPr>
              <a:t>Классификация ключей:</a:t>
            </a:r>
            <a:endParaRPr lang="ru-RU" sz="2800" b="1" dirty="0">
              <a:solidFill>
                <a:srgbClr val="FFC000"/>
              </a:solidFill>
            </a:endParaRPr>
          </a:p>
        </p:txBody>
      </p:sp>
      <p:sp>
        <p:nvSpPr>
          <p:cNvPr id="37" name="Объект 46"/>
          <p:cNvSpPr txBox="1">
            <a:spLocks/>
          </p:cNvSpPr>
          <p:nvPr/>
        </p:nvSpPr>
        <p:spPr>
          <a:xfrm>
            <a:off x="4013656" y="3502749"/>
            <a:ext cx="331647" cy="734583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38" name="Объект 3"/>
          <p:cNvSpPr txBox="1">
            <a:spLocks/>
          </p:cNvSpPr>
          <p:nvPr/>
        </p:nvSpPr>
        <p:spPr>
          <a:xfrm>
            <a:off x="4993571" y="3484323"/>
            <a:ext cx="6688543" cy="75300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Вторичный ключ – это «второй» первичный ключ, то есть поле, которое также как и первичный ключ одназначно определяет запись в таблице</a:t>
            </a:r>
          </a:p>
        </p:txBody>
      </p:sp>
      <p:sp>
        <p:nvSpPr>
          <p:cNvPr id="39" name="Прямоугольник 38"/>
          <p:cNvSpPr/>
          <p:nvPr/>
        </p:nvSpPr>
        <p:spPr>
          <a:xfrm rot="5400000">
            <a:off x="4486792" y="3857889"/>
            <a:ext cx="75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40" name="Объект 46"/>
          <p:cNvSpPr txBox="1">
            <a:spLocks/>
          </p:cNvSpPr>
          <p:nvPr/>
        </p:nvSpPr>
        <p:spPr>
          <a:xfrm>
            <a:off x="4013656" y="4628695"/>
            <a:ext cx="331647" cy="753009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noProof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  <a:endParaRPr lang="ru-RU" sz="5400" noProof="1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1" name="Объект 3"/>
          <p:cNvSpPr txBox="1">
            <a:spLocks/>
          </p:cNvSpPr>
          <p:nvPr/>
        </p:nvSpPr>
        <p:spPr>
          <a:xfrm>
            <a:off x="4993571" y="4628695"/>
            <a:ext cx="6688543" cy="749715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200" noProof="1" smtClean="0">
                <a:solidFill>
                  <a:srgbClr val="0074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Внешний ключ – это поле в исходной таблице, которое содержит первичный ключ внешней таблицы</a:t>
            </a:r>
          </a:p>
        </p:txBody>
      </p:sp>
      <p:sp>
        <p:nvSpPr>
          <p:cNvPr id="43" name="Прямоугольник 42"/>
          <p:cNvSpPr/>
          <p:nvPr/>
        </p:nvSpPr>
        <p:spPr>
          <a:xfrm rot="5400000">
            <a:off x="4486792" y="5002261"/>
            <a:ext cx="756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grpSp>
        <p:nvGrpSpPr>
          <p:cNvPr id="4" name="Группа 3"/>
          <p:cNvGrpSpPr/>
          <p:nvPr/>
        </p:nvGrpSpPr>
        <p:grpSpPr>
          <a:xfrm>
            <a:off x="455812" y="2278460"/>
            <a:ext cx="3557844" cy="2977533"/>
            <a:chOff x="1027808" y="2547252"/>
            <a:chExt cx="3557844" cy="2977533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478" y="2547252"/>
              <a:ext cx="2255174" cy="2977533"/>
            </a:xfrm>
            <a:prstGeom prst="rect">
              <a:avLst/>
            </a:prstGeom>
          </p:spPr>
        </p:pic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08" y="3589020"/>
              <a:ext cx="1815223" cy="1935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93224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1" grpId="0"/>
      <p:bldP spid="35" grpId="0" animBg="1"/>
      <p:bldP spid="36" grpId="0"/>
      <p:bldP spid="37" grpId="0"/>
      <p:bldP spid="38" grpId="0"/>
      <p:bldP spid="39" grpId="0" animBg="1"/>
      <p:bldP spid="40" grpId="0"/>
      <p:bldP spid="41" grpId="0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304800" y="318997"/>
            <a:ext cx="2375877" cy="452432"/>
          </a:xfrm>
        </p:spPr>
        <p:txBody>
          <a:bodyPr rtlCol="0"/>
          <a:lstStyle/>
          <a:p>
            <a:pPr rtl="0"/>
            <a:r>
              <a:rPr lang="ru-RU" sz="2600" noProof="1" smtClean="0"/>
              <a:t>СУБД</a:t>
            </a:r>
            <a:endParaRPr lang="ru-RU" sz="2600" noProof="1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754326"/>
          </a:xfrm>
        </p:spPr>
        <p:txBody>
          <a:bodyPr rtlCol="0"/>
          <a:lstStyle/>
          <a:p>
            <a:pPr algn="just" rtl="0"/>
            <a:r>
              <a:rPr lang="ru-RU" noProof="1" smtClean="0"/>
              <a:t>Система управления базами данных (СУБД) – это совокупность программ с помощью которой можно создать БД и манипулировать данными в этой БД. При этом СУБД отвечает за безопасность, целостной и надёжность хранения данных</a:t>
            </a:r>
            <a:endParaRPr lang="ru-RU" noProof="1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412504"/>
            <a:ext cx="6749394" cy="3847620"/>
          </a:xfrm>
          <a:prstGeom prst="rect">
            <a:avLst/>
          </a:prstGeom>
        </p:spPr>
      </p:pic>
      <p:sp>
        <p:nvSpPr>
          <p:cNvPr id="7" name="Текст 14"/>
          <p:cNvSpPr txBox="1">
            <a:spLocks/>
          </p:cNvSpPr>
          <p:nvPr/>
        </p:nvSpPr>
        <p:spPr>
          <a:xfrm>
            <a:off x="7767375" y="2831478"/>
            <a:ext cx="3743849" cy="28966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ru-RU" sz="2800" noProof="1" smtClean="0"/>
              <a:t>Популярные СУБД</a:t>
            </a:r>
          </a:p>
          <a:p>
            <a:pPr marL="4572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Oracle</a:t>
            </a:r>
            <a:endParaRPr lang="ru-RU" sz="2400" noProof="1" smtClean="0">
              <a:solidFill>
                <a:srgbClr val="000000"/>
              </a:solidFill>
              <a:latin typeface="+mj-lt"/>
            </a:endParaRPr>
          </a:p>
          <a:p>
            <a:pPr marL="4572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MySQL</a:t>
            </a:r>
            <a:endParaRPr lang="ru-RU" sz="2400" noProof="1" smtClean="0">
              <a:solidFill>
                <a:srgbClr val="000000"/>
              </a:solidFill>
              <a:latin typeface="+mj-lt"/>
            </a:endParaRPr>
          </a:p>
          <a:p>
            <a:pPr marL="4572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PostgreSQL</a:t>
            </a:r>
          </a:p>
          <a:p>
            <a:pPr marL="457200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noProof="1" smtClean="0">
                <a:solidFill>
                  <a:srgbClr val="000000"/>
                </a:solidFill>
                <a:latin typeface="+mj-lt"/>
              </a:rPr>
              <a:t>SQLite</a:t>
            </a:r>
            <a:r>
              <a:rPr lang="ru-RU" sz="2400" noProof="1" smtClean="0">
                <a:latin typeface="+mj-lt"/>
              </a:rPr>
              <a:t> </a:t>
            </a:r>
            <a:endParaRPr lang="ru-RU" sz="2400" noProof="1">
              <a:latin typeface="+mj-lt"/>
            </a:endParaRPr>
          </a:p>
          <a:p>
            <a:pPr lvl="1"/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3328557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 rtlCol="0"/>
          <a:lstStyle/>
          <a:p>
            <a:pPr rtl="0"/>
            <a:r>
              <a:rPr lang="ru-RU" noProof="1" smtClean="0"/>
              <a:t>Что если бы не было СУБД? 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бъект 46"/>
          <p:cNvSpPr txBox="1">
            <a:spLocks/>
          </p:cNvSpPr>
          <p:nvPr/>
        </p:nvSpPr>
        <p:spPr>
          <a:xfrm>
            <a:off x="1288869" y="539589"/>
            <a:ext cx="10058400" cy="557691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noProof="1" smtClean="0"/>
              <a:t>Когда нет СУБД и нужно поработать с данными</a:t>
            </a:r>
            <a:endParaRPr lang="ru-RU" sz="3200" noProof="1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041" y="1909658"/>
            <a:ext cx="8658055" cy="373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21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Создание истории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8384585_TF16401425" id="{4FFF853C-F0E9-4B05-9CA1-10297EE6468B}" vid="{02125B37-770C-4DA6-8E58-EF00A86C7FC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2E6351-E64A-42DD-A554-7DF752222129}">
  <ds:schemaRefs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tf16401425_win32</Template>
  <TotalTime>0</TotalTime>
  <Words>1301</Words>
  <Application>Microsoft Office PowerPoint</Application>
  <PresentationFormat>Широкоэкранный</PresentationFormat>
  <Paragraphs>178</Paragraphs>
  <Slides>27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7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Создание истории Neal Creative</vt:lpstr>
      <vt:lpstr>Лекция 1</vt:lpstr>
      <vt:lpstr>ВВЕДЕНИЕ</vt:lpstr>
      <vt:lpstr>База данных</vt:lpstr>
      <vt:lpstr>Презентация PowerPoint</vt:lpstr>
      <vt:lpstr>Типы связей</vt:lpstr>
      <vt:lpstr>Типы ключей</vt:lpstr>
      <vt:lpstr>СУБД</vt:lpstr>
      <vt:lpstr>Что если бы не было СУБД? </vt:lpstr>
      <vt:lpstr>Презентация PowerPoint</vt:lpstr>
      <vt:lpstr>Презентация PowerPoint</vt:lpstr>
      <vt:lpstr>Нормализация</vt:lpstr>
      <vt:lpstr>Витрины</vt:lpstr>
      <vt:lpstr>Парадигмы витрин</vt:lpstr>
      <vt:lpstr>Презентация PowerPoint</vt:lpstr>
      <vt:lpstr>Презентация PowerPoint</vt:lpstr>
      <vt:lpstr>Потерянная запись</vt:lpstr>
      <vt:lpstr>Грязное чтение</vt:lpstr>
      <vt:lpstr>Повторимое чтение</vt:lpstr>
      <vt:lpstr>Фантомы</vt:lpstr>
      <vt:lpstr>Презентация PowerPoint</vt:lpstr>
      <vt:lpstr>Презентация PowerPoint</vt:lpstr>
      <vt:lpstr>Наконец-то SQL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2022-11-05T07:32:34Z</dcterms:created>
  <dcterms:modified xsi:type="dcterms:W3CDTF">2023-02-25T14:09:57Z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